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7" r:id="rId2"/>
    <p:sldId id="258" r:id="rId3"/>
    <p:sldId id="260" r:id="rId4"/>
    <p:sldId id="261" r:id="rId5"/>
    <p:sldId id="262" r:id="rId6"/>
    <p:sldId id="284" r:id="rId7"/>
    <p:sldId id="281" r:id="rId8"/>
    <p:sldId id="282" r:id="rId9"/>
    <p:sldId id="283" r:id="rId10"/>
    <p:sldId id="263" r:id="rId11"/>
    <p:sldId id="285" r:id="rId12"/>
    <p:sldId id="286" r:id="rId13"/>
    <p:sldId id="265" r:id="rId14"/>
    <p:sldId id="287" r:id="rId15"/>
    <p:sldId id="266" r:id="rId16"/>
    <p:sldId id="271" r:id="rId17"/>
    <p:sldId id="288" r:id="rId18"/>
    <p:sldId id="289" r:id="rId19"/>
    <p:sldId id="267" r:id="rId20"/>
    <p:sldId id="290" r:id="rId21"/>
    <p:sldId id="291" r:id="rId22"/>
    <p:sldId id="270" r:id="rId23"/>
    <p:sldId id="274" r:id="rId24"/>
    <p:sldId id="275" r:id="rId25"/>
    <p:sldId id="276" r:id="rId26"/>
  </p:sldIdLst>
  <p:sldSz cx="18288000" cy="10287000"/>
  <p:notesSz cx="10287000" cy="18288000"/>
  <p:embeddedFontLst>
    <p:embeddedFont>
      <p:font typeface="Bebas Neue" panose="020B0606020202050201" pitchFamily="34" charset="0"/>
      <p:regular r:id="rId27"/>
    </p:embeddedFont>
    <p:embeddedFont>
      <p:font typeface="여기어때 잘난체 OTF" panose="020B0600000101010101" pitchFamily="34" charset="-127"/>
      <p:bold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764" autoAdjust="0"/>
    <p:restoredTop sz="94660"/>
  </p:normalViewPr>
  <p:slideViewPr>
    <p:cSldViewPr>
      <p:cViewPr varScale="1">
        <p:scale>
          <a:sx n="44" d="100"/>
          <a:sy n="44" d="100"/>
        </p:scale>
        <p:origin x="78" y="46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4/1/2023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4/1/2023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68.png"/><Relationship Id="rId3" Type="http://schemas.openxmlformats.org/officeDocument/2006/relationships/image" Target="../media/image61.png"/><Relationship Id="rId7" Type="http://schemas.openxmlformats.org/officeDocument/2006/relationships/image" Target="../media/image62.png"/><Relationship Id="rId12" Type="http://schemas.openxmlformats.org/officeDocument/2006/relationships/image" Target="../media/image67.png"/><Relationship Id="rId2" Type="http://schemas.openxmlformats.org/officeDocument/2006/relationships/image" Target="../media/image60.png"/><Relationship Id="rId16" Type="http://schemas.openxmlformats.org/officeDocument/2006/relationships/image" Target="../media/image7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image" Target="../media/image66.png"/><Relationship Id="rId5" Type="http://schemas.openxmlformats.org/officeDocument/2006/relationships/image" Target="../media/image1.png"/><Relationship Id="rId15" Type="http://schemas.openxmlformats.org/officeDocument/2006/relationships/image" Target="../media/image70.png"/><Relationship Id="rId10" Type="http://schemas.openxmlformats.org/officeDocument/2006/relationships/image" Target="../media/image65.png"/><Relationship Id="rId4" Type="http://schemas.openxmlformats.org/officeDocument/2006/relationships/image" Target="../media/image9.png"/><Relationship Id="rId9" Type="http://schemas.openxmlformats.org/officeDocument/2006/relationships/image" Target="../media/image64.png"/><Relationship Id="rId14" Type="http://schemas.openxmlformats.org/officeDocument/2006/relationships/image" Target="../media/image6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61.png"/><Relationship Id="rId7" Type="http://schemas.openxmlformats.org/officeDocument/2006/relationships/image" Target="../media/image62.png"/><Relationship Id="rId12" Type="http://schemas.openxmlformats.org/officeDocument/2006/relationships/image" Target="../media/image71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image" Target="../media/image66.png"/><Relationship Id="rId5" Type="http://schemas.openxmlformats.org/officeDocument/2006/relationships/image" Target="../media/image1.png"/><Relationship Id="rId10" Type="http://schemas.openxmlformats.org/officeDocument/2006/relationships/image" Target="../media/image65.png"/><Relationship Id="rId4" Type="http://schemas.openxmlformats.org/officeDocument/2006/relationships/image" Target="../media/image9.png"/><Relationship Id="rId9" Type="http://schemas.openxmlformats.org/officeDocument/2006/relationships/image" Target="../media/image6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13" Type="http://schemas.openxmlformats.org/officeDocument/2006/relationships/image" Target="../media/image66.png"/><Relationship Id="rId3" Type="http://schemas.openxmlformats.org/officeDocument/2006/relationships/image" Target="../media/image73.png"/><Relationship Id="rId7" Type="http://schemas.openxmlformats.org/officeDocument/2006/relationships/image" Target="../media/image74.png"/><Relationship Id="rId12" Type="http://schemas.openxmlformats.org/officeDocument/2006/relationships/image" Target="../media/image65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image" Target="../media/image64.png"/><Relationship Id="rId5" Type="http://schemas.openxmlformats.org/officeDocument/2006/relationships/image" Target="../media/image1.png"/><Relationship Id="rId15" Type="http://schemas.openxmlformats.org/officeDocument/2006/relationships/image" Target="../media/image77.png"/><Relationship Id="rId10" Type="http://schemas.openxmlformats.org/officeDocument/2006/relationships/image" Target="../media/image63.png"/><Relationship Id="rId4" Type="http://schemas.openxmlformats.org/officeDocument/2006/relationships/image" Target="../media/image9.png"/><Relationship Id="rId9" Type="http://schemas.openxmlformats.org/officeDocument/2006/relationships/image" Target="../media/image76.png"/><Relationship Id="rId14" Type="http://schemas.openxmlformats.org/officeDocument/2006/relationships/image" Target="../media/image7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13" Type="http://schemas.openxmlformats.org/officeDocument/2006/relationships/image" Target="../media/image66.png"/><Relationship Id="rId3" Type="http://schemas.openxmlformats.org/officeDocument/2006/relationships/image" Target="../media/image73.png"/><Relationship Id="rId7" Type="http://schemas.openxmlformats.org/officeDocument/2006/relationships/image" Target="../media/image74.png"/><Relationship Id="rId12" Type="http://schemas.openxmlformats.org/officeDocument/2006/relationships/image" Target="../media/image65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image" Target="../media/image64.png"/><Relationship Id="rId5" Type="http://schemas.openxmlformats.org/officeDocument/2006/relationships/image" Target="../media/image1.png"/><Relationship Id="rId15" Type="http://schemas.openxmlformats.org/officeDocument/2006/relationships/image" Target="../media/image78.png"/><Relationship Id="rId10" Type="http://schemas.openxmlformats.org/officeDocument/2006/relationships/image" Target="../media/image63.png"/><Relationship Id="rId4" Type="http://schemas.openxmlformats.org/officeDocument/2006/relationships/image" Target="../media/image9.png"/><Relationship Id="rId9" Type="http://schemas.openxmlformats.org/officeDocument/2006/relationships/image" Target="../media/image76.png"/><Relationship Id="rId14" Type="http://schemas.openxmlformats.org/officeDocument/2006/relationships/image" Target="../media/image7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13" Type="http://schemas.openxmlformats.org/officeDocument/2006/relationships/image" Target="../media/image71.png"/><Relationship Id="rId3" Type="http://schemas.openxmlformats.org/officeDocument/2006/relationships/image" Target="../media/image61.png"/><Relationship Id="rId7" Type="http://schemas.openxmlformats.org/officeDocument/2006/relationships/image" Target="../media/image62.png"/><Relationship Id="rId12" Type="http://schemas.openxmlformats.org/officeDocument/2006/relationships/image" Target="../media/image66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image" Target="../media/image65.png"/><Relationship Id="rId5" Type="http://schemas.openxmlformats.org/officeDocument/2006/relationships/image" Target="../media/image1.png"/><Relationship Id="rId15" Type="http://schemas.openxmlformats.org/officeDocument/2006/relationships/image" Target="../media/image81.png"/><Relationship Id="rId10" Type="http://schemas.openxmlformats.org/officeDocument/2006/relationships/image" Target="../media/image79.png"/><Relationship Id="rId4" Type="http://schemas.openxmlformats.org/officeDocument/2006/relationships/image" Target="../media/image9.png"/><Relationship Id="rId9" Type="http://schemas.openxmlformats.org/officeDocument/2006/relationships/image" Target="../media/image63.png"/><Relationship Id="rId14" Type="http://schemas.openxmlformats.org/officeDocument/2006/relationships/image" Target="../media/image8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76.png"/><Relationship Id="rId3" Type="http://schemas.openxmlformats.org/officeDocument/2006/relationships/image" Target="../media/image82.png"/><Relationship Id="rId7" Type="http://schemas.openxmlformats.org/officeDocument/2006/relationships/image" Target="../media/image62.png"/><Relationship Id="rId12" Type="http://schemas.openxmlformats.org/officeDocument/2006/relationships/image" Target="../media/image71.png"/><Relationship Id="rId17" Type="http://schemas.openxmlformats.org/officeDocument/2006/relationships/image" Target="../media/image87.png"/><Relationship Id="rId2" Type="http://schemas.openxmlformats.org/officeDocument/2006/relationships/image" Target="../media/image61.png"/><Relationship Id="rId16" Type="http://schemas.openxmlformats.org/officeDocument/2006/relationships/image" Target="../media/image8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image" Target="../media/image83.png"/><Relationship Id="rId5" Type="http://schemas.openxmlformats.org/officeDocument/2006/relationships/image" Target="../media/image1.png"/><Relationship Id="rId15" Type="http://schemas.openxmlformats.org/officeDocument/2006/relationships/image" Target="../media/image85.png"/><Relationship Id="rId10" Type="http://schemas.openxmlformats.org/officeDocument/2006/relationships/image" Target="../media/image65.png"/><Relationship Id="rId4" Type="http://schemas.openxmlformats.org/officeDocument/2006/relationships/image" Target="../media/image9.png"/><Relationship Id="rId9" Type="http://schemas.openxmlformats.org/officeDocument/2006/relationships/image" Target="../media/image64.png"/><Relationship Id="rId14" Type="http://schemas.openxmlformats.org/officeDocument/2006/relationships/image" Target="../media/image8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76.png"/><Relationship Id="rId3" Type="http://schemas.openxmlformats.org/officeDocument/2006/relationships/image" Target="../media/image82.png"/><Relationship Id="rId7" Type="http://schemas.openxmlformats.org/officeDocument/2006/relationships/image" Target="../media/image62.png"/><Relationship Id="rId12" Type="http://schemas.openxmlformats.org/officeDocument/2006/relationships/image" Target="../media/image71.png"/><Relationship Id="rId2" Type="http://schemas.openxmlformats.org/officeDocument/2006/relationships/image" Target="../media/image61.png"/><Relationship Id="rId16" Type="http://schemas.openxmlformats.org/officeDocument/2006/relationships/image" Target="../media/image9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image" Target="../media/image83.png"/><Relationship Id="rId5" Type="http://schemas.openxmlformats.org/officeDocument/2006/relationships/image" Target="../media/image1.png"/><Relationship Id="rId15" Type="http://schemas.openxmlformats.org/officeDocument/2006/relationships/image" Target="../media/image89.png"/><Relationship Id="rId10" Type="http://schemas.openxmlformats.org/officeDocument/2006/relationships/image" Target="../media/image65.png"/><Relationship Id="rId4" Type="http://schemas.openxmlformats.org/officeDocument/2006/relationships/image" Target="../media/image9.png"/><Relationship Id="rId9" Type="http://schemas.openxmlformats.org/officeDocument/2006/relationships/image" Target="../media/image64.png"/><Relationship Id="rId14" Type="http://schemas.openxmlformats.org/officeDocument/2006/relationships/image" Target="../media/image8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76.png"/><Relationship Id="rId3" Type="http://schemas.openxmlformats.org/officeDocument/2006/relationships/image" Target="../media/image82.png"/><Relationship Id="rId7" Type="http://schemas.openxmlformats.org/officeDocument/2006/relationships/image" Target="../media/image62.png"/><Relationship Id="rId12" Type="http://schemas.openxmlformats.org/officeDocument/2006/relationships/image" Target="../media/image71.png"/><Relationship Id="rId2" Type="http://schemas.openxmlformats.org/officeDocument/2006/relationships/image" Target="../media/image61.png"/><Relationship Id="rId16" Type="http://schemas.openxmlformats.org/officeDocument/2006/relationships/image" Target="../media/image9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image" Target="../media/image83.png"/><Relationship Id="rId5" Type="http://schemas.openxmlformats.org/officeDocument/2006/relationships/image" Target="../media/image1.png"/><Relationship Id="rId15" Type="http://schemas.openxmlformats.org/officeDocument/2006/relationships/image" Target="../media/image92.png"/><Relationship Id="rId10" Type="http://schemas.openxmlformats.org/officeDocument/2006/relationships/image" Target="../media/image65.png"/><Relationship Id="rId4" Type="http://schemas.openxmlformats.org/officeDocument/2006/relationships/image" Target="../media/image9.png"/><Relationship Id="rId9" Type="http://schemas.openxmlformats.org/officeDocument/2006/relationships/image" Target="../media/image64.png"/><Relationship Id="rId14" Type="http://schemas.openxmlformats.org/officeDocument/2006/relationships/image" Target="../media/image9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76.png"/><Relationship Id="rId3" Type="http://schemas.openxmlformats.org/officeDocument/2006/relationships/image" Target="../media/image61.png"/><Relationship Id="rId7" Type="http://schemas.openxmlformats.org/officeDocument/2006/relationships/image" Target="../media/image62.png"/><Relationship Id="rId12" Type="http://schemas.openxmlformats.org/officeDocument/2006/relationships/image" Target="../media/image71.png"/><Relationship Id="rId2" Type="http://schemas.openxmlformats.org/officeDocument/2006/relationships/image" Target="../media/image73.png"/><Relationship Id="rId16" Type="http://schemas.openxmlformats.org/officeDocument/2006/relationships/image" Target="../media/image9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image" Target="../media/image66.png"/><Relationship Id="rId5" Type="http://schemas.openxmlformats.org/officeDocument/2006/relationships/image" Target="../media/image1.png"/><Relationship Id="rId15" Type="http://schemas.openxmlformats.org/officeDocument/2006/relationships/image" Target="../media/image96.png"/><Relationship Id="rId10" Type="http://schemas.openxmlformats.org/officeDocument/2006/relationships/image" Target="../media/image94.png"/><Relationship Id="rId4" Type="http://schemas.openxmlformats.org/officeDocument/2006/relationships/image" Target="../media/image9.png"/><Relationship Id="rId9" Type="http://schemas.openxmlformats.org/officeDocument/2006/relationships/image" Target="../media/image64.png"/><Relationship Id="rId14" Type="http://schemas.openxmlformats.org/officeDocument/2006/relationships/image" Target="../media/image9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1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76.png"/><Relationship Id="rId3" Type="http://schemas.openxmlformats.org/officeDocument/2006/relationships/image" Target="../media/image61.png"/><Relationship Id="rId7" Type="http://schemas.openxmlformats.org/officeDocument/2006/relationships/image" Target="../media/image62.png"/><Relationship Id="rId12" Type="http://schemas.openxmlformats.org/officeDocument/2006/relationships/image" Target="../media/image71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image" Target="../media/image66.png"/><Relationship Id="rId5" Type="http://schemas.openxmlformats.org/officeDocument/2006/relationships/image" Target="../media/image1.png"/><Relationship Id="rId10" Type="http://schemas.openxmlformats.org/officeDocument/2006/relationships/image" Target="../media/image94.png"/><Relationship Id="rId4" Type="http://schemas.openxmlformats.org/officeDocument/2006/relationships/image" Target="../media/image9.png"/><Relationship Id="rId9" Type="http://schemas.openxmlformats.org/officeDocument/2006/relationships/image" Target="../media/image6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13" Type="http://schemas.openxmlformats.org/officeDocument/2006/relationships/image" Target="../media/image71.png"/><Relationship Id="rId3" Type="http://schemas.openxmlformats.org/officeDocument/2006/relationships/image" Target="../media/image61.png"/><Relationship Id="rId7" Type="http://schemas.openxmlformats.org/officeDocument/2006/relationships/image" Target="../media/image62.png"/><Relationship Id="rId12" Type="http://schemas.openxmlformats.org/officeDocument/2006/relationships/image" Target="../media/image98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image" Target="../media/image65.png"/><Relationship Id="rId5" Type="http://schemas.openxmlformats.org/officeDocument/2006/relationships/image" Target="../media/image1.png"/><Relationship Id="rId10" Type="http://schemas.openxmlformats.org/officeDocument/2006/relationships/image" Target="../media/image64.png"/><Relationship Id="rId4" Type="http://schemas.openxmlformats.org/officeDocument/2006/relationships/image" Target="../media/image9.png"/><Relationship Id="rId9" Type="http://schemas.openxmlformats.org/officeDocument/2006/relationships/image" Target="../media/image6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13" Type="http://schemas.openxmlformats.org/officeDocument/2006/relationships/image" Target="../media/image71.png"/><Relationship Id="rId3" Type="http://schemas.openxmlformats.org/officeDocument/2006/relationships/image" Target="../media/image61.png"/><Relationship Id="rId7" Type="http://schemas.openxmlformats.org/officeDocument/2006/relationships/image" Target="../media/image62.png"/><Relationship Id="rId12" Type="http://schemas.openxmlformats.org/officeDocument/2006/relationships/image" Target="../media/image98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image" Target="../media/image65.png"/><Relationship Id="rId5" Type="http://schemas.openxmlformats.org/officeDocument/2006/relationships/image" Target="../media/image1.png"/><Relationship Id="rId15" Type="http://schemas.openxmlformats.org/officeDocument/2006/relationships/image" Target="../media/image100.png"/><Relationship Id="rId10" Type="http://schemas.openxmlformats.org/officeDocument/2006/relationships/image" Target="../media/image64.png"/><Relationship Id="rId4" Type="http://schemas.openxmlformats.org/officeDocument/2006/relationships/image" Target="../media/image9.png"/><Relationship Id="rId9" Type="http://schemas.openxmlformats.org/officeDocument/2006/relationships/image" Target="../media/image63.png"/><Relationship Id="rId14" Type="http://schemas.openxmlformats.org/officeDocument/2006/relationships/image" Target="../media/image99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13" Type="http://schemas.openxmlformats.org/officeDocument/2006/relationships/image" Target="../media/image110.png"/><Relationship Id="rId3" Type="http://schemas.openxmlformats.org/officeDocument/2006/relationships/image" Target="../media/image1.png"/><Relationship Id="rId7" Type="http://schemas.openxmlformats.org/officeDocument/2006/relationships/image" Target="../media/image104.png"/><Relationship Id="rId12" Type="http://schemas.openxmlformats.org/officeDocument/2006/relationships/image" Target="../media/image109.svg"/><Relationship Id="rId2" Type="http://schemas.openxmlformats.org/officeDocument/2006/relationships/image" Target="../media/image101.png"/><Relationship Id="rId16" Type="http://schemas.openxmlformats.org/officeDocument/2006/relationships/image" Target="../media/image113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08.png"/><Relationship Id="rId5" Type="http://schemas.openxmlformats.org/officeDocument/2006/relationships/image" Target="../media/image103.png"/><Relationship Id="rId15" Type="http://schemas.openxmlformats.org/officeDocument/2006/relationships/image" Target="../media/image112.png"/><Relationship Id="rId10" Type="http://schemas.openxmlformats.org/officeDocument/2006/relationships/image" Target="../media/image107.svg"/><Relationship Id="rId4" Type="http://schemas.openxmlformats.org/officeDocument/2006/relationships/image" Target="../media/image102.png"/><Relationship Id="rId9" Type="http://schemas.openxmlformats.org/officeDocument/2006/relationships/image" Target="../media/image106.png"/><Relationship Id="rId14" Type="http://schemas.openxmlformats.org/officeDocument/2006/relationships/image" Target="../media/image111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3" Type="http://schemas.openxmlformats.org/officeDocument/2006/relationships/image" Target="../media/image115.png"/><Relationship Id="rId7" Type="http://schemas.openxmlformats.org/officeDocument/2006/relationships/image" Target="../media/image117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6.png"/><Relationship Id="rId5" Type="http://schemas.openxmlformats.org/officeDocument/2006/relationships/image" Target="../media/image1.png"/><Relationship Id="rId4" Type="http://schemas.openxmlformats.org/officeDocument/2006/relationships/image" Target="../media/image9.png"/><Relationship Id="rId9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1.png"/><Relationship Id="rId5" Type="http://schemas.openxmlformats.org/officeDocument/2006/relationships/image" Target="../media/image120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3" Type="http://schemas.openxmlformats.org/officeDocument/2006/relationships/image" Target="../media/image15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17" Type="http://schemas.openxmlformats.org/officeDocument/2006/relationships/image" Target="../media/image31.png"/><Relationship Id="rId2" Type="http://schemas.openxmlformats.org/officeDocument/2006/relationships/image" Target="../media/image1.png"/><Relationship Id="rId16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5" Type="http://schemas.openxmlformats.org/officeDocument/2006/relationships/image" Target="../media/image29.png"/><Relationship Id="rId10" Type="http://schemas.openxmlformats.org/officeDocument/2006/relationships/image" Target="../media/image24.png"/><Relationship Id="rId4" Type="http://schemas.openxmlformats.org/officeDocument/2006/relationships/image" Target="../media/image9.png"/><Relationship Id="rId9" Type="http://schemas.openxmlformats.org/officeDocument/2006/relationships/image" Target="../media/image23.png"/><Relationship Id="rId14" Type="http://schemas.openxmlformats.org/officeDocument/2006/relationships/image" Target="../media/image2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40.png"/><Relationship Id="rId18" Type="http://schemas.openxmlformats.org/officeDocument/2006/relationships/image" Target="../media/image45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12" Type="http://schemas.openxmlformats.org/officeDocument/2006/relationships/image" Target="../media/image39.png"/><Relationship Id="rId17" Type="http://schemas.openxmlformats.org/officeDocument/2006/relationships/image" Target="../media/image44.png"/><Relationship Id="rId2" Type="http://schemas.openxmlformats.org/officeDocument/2006/relationships/image" Target="../media/image1.png"/><Relationship Id="rId16" Type="http://schemas.openxmlformats.org/officeDocument/2006/relationships/image" Target="../media/image43.png"/><Relationship Id="rId20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11" Type="http://schemas.openxmlformats.org/officeDocument/2006/relationships/image" Target="../media/image38.png"/><Relationship Id="rId5" Type="http://schemas.openxmlformats.org/officeDocument/2006/relationships/image" Target="../media/image34.png"/><Relationship Id="rId15" Type="http://schemas.openxmlformats.org/officeDocument/2006/relationships/image" Target="../media/image42.png"/><Relationship Id="rId10" Type="http://schemas.openxmlformats.org/officeDocument/2006/relationships/image" Target="../media/image37.png"/><Relationship Id="rId19" Type="http://schemas.openxmlformats.org/officeDocument/2006/relationships/image" Target="../media/image46.png"/><Relationship Id="rId4" Type="http://schemas.openxmlformats.org/officeDocument/2006/relationships/image" Target="../media/image33.png"/><Relationship Id="rId9" Type="http://schemas.openxmlformats.org/officeDocument/2006/relationships/image" Target="../media/image15.png"/><Relationship Id="rId14" Type="http://schemas.openxmlformats.org/officeDocument/2006/relationships/image" Target="../media/image4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sv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868106" y="4735368"/>
            <a:ext cx="10591071" cy="815573"/>
            <a:chOff x="12868106" y="4735368"/>
            <a:chExt cx="10591071" cy="81557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12868106" y="4735368"/>
              <a:ext cx="10591071" cy="815573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577866" y="5297297"/>
            <a:ext cx="20157030" cy="32316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0200" dirty="0">
                <a:solidFill>
                  <a:srgbClr val="FFFFF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Gmarket Sans Bold" pitchFamily="34" charset="0"/>
              </a:rPr>
              <a:t>취약점 분석 및 </a:t>
            </a:r>
          </a:p>
          <a:p>
            <a:r>
              <a:rPr lang="en-US" sz="10200" dirty="0">
                <a:solidFill>
                  <a:srgbClr val="FFFFF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Gmarket Sans Bold" pitchFamily="34" charset="0"/>
              </a:rPr>
              <a:t>지원체계 모색</a:t>
            </a:r>
            <a:endParaRPr lang="en-US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-3560060" y="1960781"/>
            <a:ext cx="6834716" cy="4308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2200" dirty="0">
                <a:solidFill>
                  <a:srgbClr val="FFFFFF"/>
                </a:solidFill>
                <a:latin typeface="여기어때 잘난체 OTF" panose="020B0600000101010101" pitchFamily="34" charset="-127"/>
                <a:cs typeface="Gmarket Sans Medium" pitchFamily="34" charset="0"/>
              </a:rPr>
              <a:t>1인 가구 데이터  분석</a:t>
            </a:r>
            <a:endParaRPr lang="en-US" dirty="0"/>
          </a:p>
        </p:txBody>
      </p:sp>
      <p:sp>
        <p:nvSpPr>
          <p:cNvPr id="7" name="Object 7"/>
          <p:cNvSpPr txBox="1"/>
          <p:nvPr/>
        </p:nvSpPr>
        <p:spPr>
          <a:xfrm>
            <a:off x="-2743200" y="9228386"/>
            <a:ext cx="9067800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3600" dirty="0" err="1">
                <a:solidFill>
                  <a:srgbClr val="92D050"/>
                </a:solidFill>
              </a:rPr>
              <a:t>위아이티</a:t>
            </a:r>
            <a:r>
              <a:rPr lang="ko-KR" altLang="en-US" sz="3600" dirty="0">
                <a:solidFill>
                  <a:srgbClr val="92D050"/>
                </a:solidFill>
              </a:rPr>
              <a:t> </a:t>
            </a:r>
            <a:r>
              <a:rPr lang="en-US" altLang="ko-KR" sz="3600" dirty="0">
                <a:solidFill>
                  <a:srgbClr val="92D050"/>
                </a:solidFill>
              </a:rPr>
              <a:t>10</a:t>
            </a:r>
            <a:r>
              <a:rPr lang="ko-KR" altLang="en-US" sz="3600" dirty="0">
                <a:solidFill>
                  <a:srgbClr val="92D050"/>
                </a:solidFill>
              </a:rPr>
              <a:t>팀</a:t>
            </a:r>
            <a:endParaRPr lang="en-US" sz="3600" dirty="0">
              <a:solidFill>
                <a:srgbClr val="92D050"/>
              </a:solidFill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-463288" y="9190105"/>
            <a:ext cx="19034717" cy="21429"/>
            <a:chOff x="-463288" y="9190105"/>
            <a:chExt cx="19034717" cy="2142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63288" y="9190105"/>
              <a:ext cx="19034717" cy="2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510907" y="2422263"/>
            <a:ext cx="11272231" cy="21429"/>
            <a:chOff x="-510907" y="2422263"/>
            <a:chExt cx="11272231" cy="2142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510907" y="2422263"/>
              <a:ext cx="11272231" cy="21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157017" y="2144590"/>
            <a:ext cx="5244594" cy="21429"/>
            <a:chOff x="8157017" y="2144590"/>
            <a:chExt cx="5244594" cy="2142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8157017" y="2144590"/>
              <a:ext cx="5244594" cy="2142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520431" y="4778920"/>
            <a:ext cx="19034717" cy="21429"/>
            <a:chOff x="-520431" y="4778920"/>
            <a:chExt cx="19034717" cy="2142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20431" y="4778920"/>
              <a:ext cx="19034717" cy="21429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>
            <a:off x="406437" y="2727029"/>
            <a:ext cx="15312887" cy="19082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1800" dirty="0">
                <a:solidFill>
                  <a:srgbClr val="2E67C6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Gmarket Sans Bold" pitchFamily="34" charset="0"/>
              </a:rPr>
              <a:t>서울시 1인 가구</a:t>
            </a:r>
            <a:endParaRPr lang="en-US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grpSp>
        <p:nvGrpSpPr>
          <p:cNvPr id="1006" name="그룹 1006"/>
          <p:cNvGrpSpPr/>
          <p:nvPr/>
        </p:nvGrpSpPr>
        <p:grpSpPr>
          <a:xfrm>
            <a:off x="8724695" y="442732"/>
            <a:ext cx="1890334" cy="1979531"/>
            <a:chOff x="8724695" y="442732"/>
            <a:chExt cx="1890334" cy="197953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724695" y="442732"/>
              <a:ext cx="1890334" cy="197953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77866" y="408382"/>
            <a:ext cx="2640121" cy="451178"/>
            <a:chOff x="577866" y="408382"/>
            <a:chExt cx="2640121" cy="451178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577866" y="408382"/>
              <a:ext cx="387607" cy="387607"/>
              <a:chOff x="577866" y="408382"/>
              <a:chExt cx="387607" cy="387607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77866" y="408382"/>
                <a:ext cx="387607" cy="387607"/>
              </a:xfrm>
              <a:prstGeom prst="rect">
                <a:avLst/>
              </a:prstGeom>
            </p:spPr>
          </p:pic>
        </p:grpSp>
        <p:sp>
          <p:nvSpPr>
            <p:cNvPr id="28" name="Object 28"/>
            <p:cNvSpPr txBox="1"/>
            <p:nvPr/>
          </p:nvSpPr>
          <p:spPr>
            <a:xfrm>
              <a:off x="580920" y="440652"/>
              <a:ext cx="375150" cy="41549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2100" dirty="0">
                  <a:solidFill>
                    <a:srgbClr val="1A1A1A"/>
                  </a:solidFill>
                  <a:latin typeface="여기어때 잘난체 OTF" panose="020B0600000101010101" pitchFamily="34" charset="-127"/>
                  <a:cs typeface="Gmarket Sans Bold" pitchFamily="34" charset="0"/>
                </a:rPr>
                <a:t>W</a:t>
              </a:r>
              <a:endParaRPr lang="en-US" dirty="0"/>
            </a:p>
          </p:txBody>
        </p:sp>
        <p:sp>
          <p:nvSpPr>
            <p:cNvPr id="29" name="Object 29"/>
            <p:cNvSpPr txBox="1"/>
            <p:nvPr/>
          </p:nvSpPr>
          <p:spPr>
            <a:xfrm>
              <a:off x="976648" y="428673"/>
              <a:ext cx="2241339" cy="43088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2200" dirty="0">
                  <a:solidFill>
                    <a:srgbClr val="FFFFFF"/>
                  </a:solidFill>
                  <a:latin typeface="여기어때 잘난체 OTF" panose="020B0600000101010101" pitchFamily="34" charset="-127"/>
                  <a:cs typeface="Gmarket Sans Bold" pitchFamily="34" charset="0"/>
                </a:rPr>
                <a:t>E_IT</a:t>
              </a:r>
              <a:endParaRPr lang="en-US" dirty="0"/>
            </a:p>
          </p:txBody>
        </p:sp>
      </p:grpSp>
      <p:grpSp>
        <p:nvGrpSpPr>
          <p:cNvPr id="1009" name="그룹 1009"/>
          <p:cNvGrpSpPr/>
          <p:nvPr/>
        </p:nvGrpSpPr>
        <p:grpSpPr>
          <a:xfrm>
            <a:off x="11977361" y="3722362"/>
            <a:ext cx="5418713" cy="5418713"/>
            <a:chOff x="11977361" y="3722362"/>
            <a:chExt cx="5418713" cy="5418713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977361" y="3722362"/>
              <a:ext cx="5418713" cy="5418713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2E67C6">
            <a:alpha val="98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20431" y="1237454"/>
            <a:ext cx="19034717" cy="35714"/>
            <a:chOff x="-520431" y="1237454"/>
            <a:chExt cx="19034717" cy="3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20431" y="1237454"/>
              <a:ext cx="19034717" cy="3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023553" y="4350000"/>
            <a:ext cx="6127498" cy="14286"/>
            <a:chOff x="6023553" y="4350000"/>
            <a:chExt cx="6127498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340000">
              <a:off x="6023553" y="4350000"/>
              <a:ext cx="6127498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614463" y="1880573"/>
            <a:ext cx="7269788" cy="5492822"/>
            <a:chOff x="9614463" y="1880573"/>
            <a:chExt cx="7269788" cy="549282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614463" y="1880573"/>
              <a:ext cx="7269788" cy="549282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156" y="443850"/>
            <a:ext cx="1558009" cy="14286"/>
            <a:chOff x="4930156" y="443850"/>
            <a:chExt cx="1558009" cy="1428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4930156" y="443850"/>
              <a:ext cx="1558009" cy="1428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605594" y="1880573"/>
            <a:ext cx="7070201" cy="5540441"/>
            <a:chOff x="1605594" y="1880573"/>
            <a:chExt cx="7070201" cy="554044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05594" y="1880573"/>
              <a:ext cx="7070201" cy="554044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868106" y="4735368"/>
            <a:ext cx="10591071" cy="815573"/>
            <a:chOff x="12868106" y="4735368"/>
            <a:chExt cx="10591071" cy="81557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5400000">
              <a:off x="12868106" y="4735368"/>
              <a:ext cx="10591071" cy="815573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>
            <a:off x="6080950" y="224477"/>
            <a:ext cx="15184275" cy="9848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800" kern="0" spc="-200" dirty="0">
                <a:solidFill>
                  <a:srgbClr val="FFFFFF"/>
                </a:solidFill>
                <a:latin typeface="여기어때 잘난체 OTF" panose="020B0600000101010101" pitchFamily="34" charset="-127"/>
                <a:cs typeface="Gmarket Sans Bold" pitchFamily="34" charset="0"/>
              </a:rPr>
              <a:t>1인 가구 실태</a:t>
            </a:r>
            <a:endParaRPr lang="en-US" dirty="0"/>
          </a:p>
        </p:txBody>
      </p:sp>
      <p:sp>
        <p:nvSpPr>
          <p:cNvPr id="21" name="Object 21"/>
          <p:cNvSpPr txBox="1"/>
          <p:nvPr/>
        </p:nvSpPr>
        <p:spPr>
          <a:xfrm>
            <a:off x="872218" y="8580908"/>
            <a:ext cx="5352635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dirty="0"/>
              <a:t>연령별로 각각 다른 지역에 </a:t>
            </a:r>
            <a:endParaRPr lang="en-US" altLang="ko-KR" dirty="0"/>
          </a:p>
          <a:p>
            <a:pPr algn="ctr"/>
            <a:r>
              <a:rPr lang="ko-KR" altLang="en-US" dirty="0"/>
              <a:t>밀집해서 거주</a:t>
            </a:r>
            <a:endParaRPr lang="en-US" altLang="ko-KR" dirty="0"/>
          </a:p>
          <a:p>
            <a:pPr algn="ctr"/>
            <a:endParaRPr lang="en-US" dirty="0">
              <a:solidFill>
                <a:schemeClr val="bg1">
                  <a:alpha val="65000"/>
                </a:schemeClr>
              </a:solidFill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25545" y="8031737"/>
            <a:ext cx="5645987" cy="477054"/>
          </a:xfrm>
          <a:prstGeom prst="rect">
            <a:avLst/>
          </a:prstGeom>
          <a:solidFill>
            <a:srgbClr val="2E67C6">
              <a:alpha val="75000"/>
            </a:srgbClr>
          </a:solidFill>
        </p:spPr>
        <p:txBody>
          <a:bodyPr wrap="square" rtlCol="0" anchor="t">
            <a:spAutoFit/>
          </a:bodyPr>
          <a:lstStyle/>
          <a:p>
            <a:pPr algn="ctr"/>
            <a:r>
              <a:rPr lang="en-US" sz="2500" dirty="0">
                <a:solidFill>
                  <a:schemeClr val="bg1">
                    <a:alpha val="65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  <a:latin typeface="여기어때 잘난체 OTF" panose="020B0600000101010101" pitchFamily="34" charset="-127"/>
                <a:cs typeface="Gmarket Sans Bold" pitchFamily="34" charset="0"/>
              </a:rPr>
              <a:t>01. </a:t>
            </a:r>
            <a:r>
              <a:rPr lang="en-US" sz="2500" dirty="0" err="1">
                <a:solidFill>
                  <a:schemeClr val="bg1">
                    <a:alpha val="65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  <a:latin typeface="여기어때 잘난체 OTF" panose="020B0600000101010101" pitchFamily="34" charset="-127"/>
                <a:cs typeface="Gmarket Sans Bold" pitchFamily="34" charset="0"/>
              </a:rPr>
              <a:t>연령별</a:t>
            </a:r>
            <a:r>
              <a:rPr lang="en-US" sz="2500" dirty="0">
                <a:solidFill>
                  <a:schemeClr val="bg1">
                    <a:alpha val="65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  <a:latin typeface="여기어때 잘난체 OTF" panose="020B0600000101010101" pitchFamily="34" charset="-127"/>
                <a:cs typeface="Gmarket Sans Bold" pitchFamily="34" charset="0"/>
              </a:rPr>
              <a:t> 1</a:t>
            </a:r>
            <a:r>
              <a:rPr lang="ko-KR" altLang="en-US" sz="2500" dirty="0">
                <a:solidFill>
                  <a:schemeClr val="bg1">
                    <a:alpha val="65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  <a:latin typeface="여기어때 잘난체 OTF" panose="020B0600000101010101" pitchFamily="34" charset="-127"/>
                <a:cs typeface="Gmarket Sans Bold" pitchFamily="34" charset="0"/>
              </a:rPr>
              <a:t>인 가</a:t>
            </a:r>
            <a:r>
              <a:rPr lang="en-US" sz="2500" dirty="0" err="1">
                <a:solidFill>
                  <a:schemeClr val="bg1">
                    <a:alpha val="65000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  <a:latin typeface="여기어때 잘난체 OTF" panose="020B0600000101010101" pitchFamily="34" charset="-127"/>
                <a:cs typeface="Gmarket Sans Bold" pitchFamily="34" charset="0"/>
              </a:rPr>
              <a:t>구수</a:t>
            </a:r>
            <a:endParaRPr lang="en-US" dirty="0">
              <a:solidFill>
                <a:schemeClr val="bg1">
                  <a:alpha val="65000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452795" y="8547575"/>
            <a:ext cx="7380124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dirty="0">
                <a:solidFill>
                  <a:srgbClr val="FFFFFF"/>
                </a:solidFill>
                <a:latin typeface="여기어때 잘난체 OTF" panose="020B0600000101010101" pitchFamily="34" charset="-127"/>
                <a:cs typeface="Gmarket Sans Light" pitchFamily="34" charset="0"/>
              </a:rPr>
              <a:t>1인 가구부터 7인 가구 이상까지 나눴을 때,</a:t>
            </a:r>
          </a:p>
          <a:p>
            <a:pPr algn="ctr"/>
            <a:r>
              <a:rPr lang="en-US" sz="2000" dirty="0">
                <a:solidFill>
                  <a:srgbClr val="FFFFFF"/>
                </a:solidFill>
                <a:latin typeface="여기어때 잘난체 OTF" panose="020B0600000101010101" pitchFamily="34" charset="-127"/>
                <a:cs typeface="Gmarket Sans Light" pitchFamily="34" charset="0"/>
              </a:rPr>
              <a:t>1인 가구는 36.8%로 가장 높게 차지</a:t>
            </a:r>
            <a:endParaRPr lang="en-US" dirty="0"/>
          </a:p>
        </p:txBody>
      </p:sp>
      <p:sp>
        <p:nvSpPr>
          <p:cNvPr id="24" name="Object 24"/>
          <p:cNvSpPr txBox="1"/>
          <p:nvPr/>
        </p:nvSpPr>
        <p:spPr>
          <a:xfrm>
            <a:off x="6116697" y="8031737"/>
            <a:ext cx="5645987" cy="4770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500" dirty="0">
                <a:highlight>
                  <a:srgbClr val="FFFF00"/>
                </a:highlight>
                <a:latin typeface="여기어때 잘난체 OTF" panose="020B0600000101010101" pitchFamily="34" charset="-127"/>
                <a:cs typeface="Gmarket Sans Bold" pitchFamily="34" charset="0"/>
              </a:rPr>
              <a:t>02. 1인 가구의 비중</a:t>
            </a:r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1645513" y="8580908"/>
            <a:ext cx="5352635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dirty="0">
                <a:solidFill>
                  <a:srgbClr val="FFFFFF"/>
                </a:solidFill>
                <a:latin typeface="여기어때 잘난체 OTF" panose="020B0600000101010101" pitchFamily="34" charset="-127"/>
                <a:cs typeface="Gmarket Sans Light" pitchFamily="34" charset="0"/>
              </a:rPr>
              <a:t>2015년부터 꾸준히 증가추세</a:t>
            </a:r>
            <a:endParaRPr lang="en-US" dirty="0"/>
          </a:p>
        </p:txBody>
      </p:sp>
      <p:sp>
        <p:nvSpPr>
          <p:cNvPr id="26" name="Object 26"/>
          <p:cNvSpPr txBox="1"/>
          <p:nvPr/>
        </p:nvSpPr>
        <p:spPr>
          <a:xfrm>
            <a:off x="11498812" y="8031737"/>
            <a:ext cx="5645987" cy="4770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500" dirty="0">
                <a:highlight>
                  <a:srgbClr val="FFFF00"/>
                </a:highlight>
                <a:latin typeface="여기어때 잘난체 OTF" panose="020B0600000101010101" pitchFamily="34" charset="-127"/>
                <a:cs typeface="Gmarket Sans Bold" pitchFamily="34" charset="0"/>
              </a:rPr>
              <a:t>03. 1인 가구의 증가</a:t>
            </a:r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9576956" y="748122"/>
            <a:ext cx="7840851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800" kern="0" spc="100" dirty="0">
                <a:solidFill>
                  <a:srgbClr val="D3D3D4"/>
                </a:solidFill>
                <a:latin typeface="여기어때 잘난체 OTF" panose="020B0600000101010101" pitchFamily="34" charset="-127"/>
                <a:cs typeface="Gmarket Sans Bold" pitchFamily="34" charset="0"/>
              </a:rPr>
              <a:t>서울시 1인가구 취약점 분석 및 지원체계  모색</a:t>
            </a:r>
            <a:endParaRPr lang="en-US" dirty="0"/>
          </a:p>
        </p:txBody>
      </p:sp>
      <p:sp>
        <p:nvSpPr>
          <p:cNvPr id="28" name="Object 28"/>
          <p:cNvSpPr txBox="1"/>
          <p:nvPr/>
        </p:nvSpPr>
        <p:spPr>
          <a:xfrm>
            <a:off x="811293" y="393698"/>
            <a:ext cx="2449206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dirty="0">
                <a:solidFill>
                  <a:srgbClr val="FFFFFF"/>
                </a:solidFill>
                <a:latin typeface="여기어때 잘난체 OTF" panose="020B0600000101010101" pitchFamily="34" charset="-127"/>
                <a:cs typeface="Gmarket Sans Bold" pitchFamily="34" charset="0"/>
              </a:rPr>
              <a:t>#3</a:t>
            </a:r>
            <a:endParaRPr lang="en-US" dirty="0"/>
          </a:p>
        </p:txBody>
      </p:sp>
      <p:sp>
        <p:nvSpPr>
          <p:cNvPr id="29" name="Object 29"/>
          <p:cNvSpPr txBox="1"/>
          <p:nvPr/>
        </p:nvSpPr>
        <p:spPr>
          <a:xfrm>
            <a:off x="1627695" y="393698"/>
            <a:ext cx="5757813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5000" kern="0" spc="-100" dirty="0">
                <a:solidFill>
                  <a:srgbClr val="1A1A1A"/>
                </a:solidFill>
                <a:latin typeface="여기어때 잘난체 OTF" panose="020B0600000101010101" pitchFamily="34" charset="-127"/>
                <a:cs typeface="Gmarket Sans Bold" pitchFamily="34" charset="0"/>
              </a:rPr>
              <a:t>주제</a:t>
            </a:r>
            <a:r>
              <a:rPr lang="en-US" sz="5000" kern="0" spc="-100" dirty="0">
                <a:solidFill>
                  <a:srgbClr val="1A1A1A"/>
                </a:solidFill>
                <a:latin typeface="여기어때 잘난체 OTF" panose="020B0600000101010101" pitchFamily="34" charset="-127"/>
                <a:cs typeface="Gmarket Sans Bold" pitchFamily="34" charset="0"/>
              </a:rPr>
              <a:t> 탐색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9A9F893C-EF7E-164B-2525-55D8FC03A4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6759" y="4213178"/>
            <a:ext cx="12137799" cy="5898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04" name="그룹 1004"/>
          <p:cNvGrpSpPr/>
          <p:nvPr/>
        </p:nvGrpSpPr>
        <p:grpSpPr>
          <a:xfrm>
            <a:off x="4943041" y="1462858"/>
            <a:ext cx="2223622" cy="2276793"/>
            <a:chOff x="4943041" y="1462858"/>
            <a:chExt cx="2223622" cy="227679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43041" y="1462858"/>
              <a:ext cx="2223622" cy="227679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520431" y="1237454"/>
            <a:ext cx="19034717" cy="35714"/>
            <a:chOff x="-520431" y="1237454"/>
            <a:chExt cx="19034717" cy="3571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520431" y="1237454"/>
              <a:ext cx="19034717" cy="3571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868106" y="4735368"/>
            <a:ext cx="10591071" cy="815573"/>
            <a:chOff x="12868106" y="4735368"/>
            <a:chExt cx="10591071" cy="81557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12868106" y="4735368"/>
              <a:ext cx="10591071" cy="81557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994355" y="386555"/>
            <a:ext cx="1740541" cy="14286"/>
            <a:chOff x="4994355" y="386555"/>
            <a:chExt cx="1740541" cy="14286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4994355" y="386555"/>
              <a:ext cx="1740541" cy="14286"/>
            </a:xfrm>
            <a:prstGeom prst="rect">
              <a:avLst/>
            </a:prstGeom>
          </p:spPr>
        </p:pic>
      </p:grpSp>
      <p:sp>
        <p:nvSpPr>
          <p:cNvPr id="22" name="Object 22"/>
          <p:cNvSpPr txBox="1"/>
          <p:nvPr/>
        </p:nvSpPr>
        <p:spPr>
          <a:xfrm>
            <a:off x="5176898" y="3044868"/>
            <a:ext cx="1786796" cy="55616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100" dirty="0">
                <a:solidFill>
                  <a:srgbClr val="FFFFFF"/>
                </a:solidFill>
                <a:latin typeface="Bebas Neue" pitchFamily="34" charset="0"/>
                <a:cs typeface="Bebas Neue" pitchFamily="34" charset="0"/>
              </a:rPr>
              <a:t>emergency</a:t>
            </a:r>
            <a:endParaRPr lang="en-US" dirty="0"/>
          </a:p>
        </p:txBody>
      </p:sp>
      <p:grpSp>
        <p:nvGrpSpPr>
          <p:cNvPr id="1008" name="그룹 1008"/>
          <p:cNvGrpSpPr/>
          <p:nvPr/>
        </p:nvGrpSpPr>
        <p:grpSpPr>
          <a:xfrm>
            <a:off x="5567392" y="1786864"/>
            <a:ext cx="1005807" cy="976850"/>
            <a:chOff x="5567392" y="1786864"/>
            <a:chExt cx="1005807" cy="976850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567392" y="1786864"/>
              <a:ext cx="1005807" cy="97685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-3071597" y="4326909"/>
            <a:ext cx="10591071" cy="4447876"/>
            <a:chOff x="-3071597" y="4326909"/>
            <a:chExt cx="10591071" cy="4447876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5400000">
              <a:off x="-3071597" y="4326909"/>
              <a:ext cx="10591071" cy="444787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7511375" y="1478302"/>
            <a:ext cx="2223622" cy="2276793"/>
            <a:chOff x="7511375" y="1478302"/>
            <a:chExt cx="2223622" cy="227679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511375" y="1478302"/>
              <a:ext cx="2223622" cy="227679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9990689" y="1478302"/>
            <a:ext cx="2223622" cy="2276793"/>
            <a:chOff x="9990689" y="1478302"/>
            <a:chExt cx="2223622" cy="2276793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990689" y="1478302"/>
              <a:ext cx="2223622" cy="2276793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2553461" y="1478302"/>
            <a:ext cx="2223622" cy="2276793"/>
            <a:chOff x="12553461" y="1478302"/>
            <a:chExt cx="2223622" cy="2276793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553461" y="1478302"/>
              <a:ext cx="2223622" cy="2276793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8006474" y="1738120"/>
            <a:ext cx="1110841" cy="1110841"/>
            <a:chOff x="8006474" y="1738120"/>
            <a:chExt cx="1110841" cy="1110841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006474" y="1738120"/>
              <a:ext cx="1110841" cy="1110841"/>
            </a:xfrm>
            <a:prstGeom prst="rect">
              <a:avLst/>
            </a:prstGeom>
          </p:spPr>
        </p:pic>
      </p:grpSp>
      <p:sp>
        <p:nvSpPr>
          <p:cNvPr id="41" name="Object 41"/>
          <p:cNvSpPr txBox="1"/>
          <p:nvPr/>
        </p:nvSpPr>
        <p:spPr>
          <a:xfrm>
            <a:off x="7669116" y="3119002"/>
            <a:ext cx="1786796" cy="55616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100" dirty="0">
                <a:solidFill>
                  <a:srgbClr val="FFFFFF"/>
                </a:solidFill>
                <a:latin typeface="Bebas Neue" pitchFamily="34" charset="0"/>
                <a:cs typeface="Bebas Neue" pitchFamily="34" charset="0"/>
              </a:rPr>
              <a:t>lonely</a:t>
            </a:r>
            <a:endParaRPr lang="en-US" dirty="0"/>
          </a:p>
        </p:txBody>
      </p:sp>
      <p:grpSp>
        <p:nvGrpSpPr>
          <p:cNvPr id="1014" name="그룹 1014"/>
          <p:cNvGrpSpPr/>
          <p:nvPr/>
        </p:nvGrpSpPr>
        <p:grpSpPr>
          <a:xfrm>
            <a:off x="10424575" y="1680871"/>
            <a:ext cx="1355850" cy="1355850"/>
            <a:chOff x="10424575" y="1680871"/>
            <a:chExt cx="1355850" cy="1355850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424575" y="1680871"/>
              <a:ext cx="1355850" cy="1355850"/>
            </a:xfrm>
            <a:prstGeom prst="rect">
              <a:avLst/>
            </a:prstGeom>
          </p:spPr>
        </p:pic>
      </p:grpSp>
      <p:sp>
        <p:nvSpPr>
          <p:cNvPr id="45" name="Object 45"/>
          <p:cNvSpPr txBox="1"/>
          <p:nvPr/>
        </p:nvSpPr>
        <p:spPr>
          <a:xfrm>
            <a:off x="10209102" y="3161303"/>
            <a:ext cx="1786796" cy="5684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100" dirty="0">
                <a:solidFill>
                  <a:srgbClr val="FFFFFF"/>
                </a:solidFill>
                <a:latin typeface="Bebas Neue" pitchFamily="34" charset="0"/>
                <a:cs typeface="Bebas Neue" pitchFamily="34" charset="0"/>
              </a:rPr>
              <a:t>ECONOMIC</a:t>
            </a:r>
            <a:endParaRPr lang="en-US" dirty="0"/>
          </a:p>
        </p:txBody>
      </p:sp>
      <p:grpSp>
        <p:nvGrpSpPr>
          <p:cNvPr id="1015" name="그룹 1015"/>
          <p:cNvGrpSpPr/>
          <p:nvPr/>
        </p:nvGrpSpPr>
        <p:grpSpPr>
          <a:xfrm>
            <a:off x="13028016" y="1817045"/>
            <a:ext cx="1194708" cy="1194708"/>
            <a:chOff x="13028016" y="1817045"/>
            <a:chExt cx="1194708" cy="1194708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028016" y="1817045"/>
              <a:ext cx="1194708" cy="1194708"/>
            </a:xfrm>
            <a:prstGeom prst="rect">
              <a:avLst/>
            </a:prstGeom>
          </p:spPr>
        </p:pic>
      </p:grpSp>
      <p:sp>
        <p:nvSpPr>
          <p:cNvPr id="49" name="Object 49"/>
          <p:cNvSpPr txBox="1"/>
          <p:nvPr/>
        </p:nvSpPr>
        <p:spPr>
          <a:xfrm>
            <a:off x="12730217" y="3136335"/>
            <a:ext cx="1786796" cy="5684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100" dirty="0">
                <a:solidFill>
                  <a:srgbClr val="FFFFFF"/>
                </a:solidFill>
                <a:latin typeface="Bebas Neue" pitchFamily="34" charset="0"/>
                <a:cs typeface="Bebas Neue" pitchFamily="34" charset="0"/>
              </a:rPr>
              <a:t>security</a:t>
            </a:r>
            <a:endParaRPr lang="en-US" dirty="0"/>
          </a:p>
        </p:txBody>
      </p:sp>
      <p:grpSp>
        <p:nvGrpSpPr>
          <p:cNvPr id="1016" name="그룹 1016"/>
          <p:cNvGrpSpPr/>
          <p:nvPr/>
        </p:nvGrpSpPr>
        <p:grpSpPr>
          <a:xfrm>
            <a:off x="5667896" y="4048649"/>
            <a:ext cx="1034864" cy="57143"/>
            <a:chOff x="5667896" y="4048649"/>
            <a:chExt cx="1034864" cy="57143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5340000">
              <a:off x="5667896" y="4048649"/>
              <a:ext cx="1034864" cy="57143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5465122" y="5366351"/>
            <a:ext cx="4009546" cy="57143"/>
            <a:chOff x="5465122" y="5366351"/>
            <a:chExt cx="4009546" cy="57143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7500000">
              <a:off x="5465122" y="5366351"/>
              <a:ext cx="4009546" cy="57143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5404037" y="5830364"/>
            <a:ext cx="6641917" cy="57143"/>
            <a:chOff x="5404037" y="5830364"/>
            <a:chExt cx="6641917" cy="57143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2640000">
              <a:off x="5404037" y="5830364"/>
              <a:ext cx="6641917" cy="57143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6027892" y="5598011"/>
            <a:ext cx="8095976" cy="57143"/>
            <a:chOff x="6027892" y="5598011"/>
            <a:chExt cx="8095976" cy="57143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-1680000">
              <a:off x="6027892" y="5598011"/>
              <a:ext cx="8095976" cy="57143"/>
            </a:xfrm>
            <a:prstGeom prst="rect">
              <a:avLst/>
            </a:prstGeom>
          </p:spPr>
        </p:pic>
      </p:grpSp>
      <p:sp>
        <p:nvSpPr>
          <p:cNvPr id="62" name="Object 62"/>
          <p:cNvSpPr txBox="1"/>
          <p:nvPr/>
        </p:nvSpPr>
        <p:spPr>
          <a:xfrm>
            <a:off x="300895" y="1611132"/>
            <a:ext cx="3764381" cy="5078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700" kern="0" spc="-100" dirty="0">
                <a:solidFill>
                  <a:srgbClr val="F0F0F0"/>
                </a:solidFill>
                <a:latin typeface="여기어때 잘난체 OTF" panose="020B0600000101010101" pitchFamily="34" charset="-127"/>
                <a:cs typeface="Gmarket Sans Bold" pitchFamily="34" charset="0"/>
              </a:rPr>
              <a:t>01.  </a:t>
            </a:r>
            <a:r>
              <a:rPr lang="en-US" sz="2700" kern="0" spc="-100" dirty="0" err="1">
                <a:solidFill>
                  <a:srgbClr val="F0F0F0"/>
                </a:solidFill>
                <a:latin typeface="여기어때 잘난체 OTF" panose="020B0600000101010101" pitchFamily="34" charset="-127"/>
                <a:cs typeface="Gmarket Sans Bold" pitchFamily="34" charset="0"/>
              </a:rPr>
              <a:t>응급</a:t>
            </a:r>
            <a:r>
              <a:rPr lang="en-US" sz="2700" kern="0" spc="-100" dirty="0">
                <a:solidFill>
                  <a:srgbClr val="F0F0F0"/>
                </a:solidFill>
                <a:latin typeface="여기어때 잘난체 OTF" panose="020B0600000101010101" pitchFamily="34" charset="-127"/>
                <a:cs typeface="Gmarket Sans Bold" pitchFamily="34" charset="0"/>
              </a:rPr>
              <a:t> </a:t>
            </a:r>
            <a:r>
              <a:rPr lang="ko-KR" altLang="en-US" sz="2700" kern="0" spc="-100" dirty="0">
                <a:solidFill>
                  <a:srgbClr val="F0F0F0"/>
                </a:solidFill>
                <a:latin typeface="여기어때 잘난체 OTF" panose="020B0600000101010101" pitchFamily="34" charset="-127"/>
                <a:cs typeface="Gmarket Sans Bold" pitchFamily="34" charset="0"/>
              </a:rPr>
              <a:t>상황</a:t>
            </a:r>
            <a:endParaRPr lang="en-US" dirty="0"/>
          </a:p>
        </p:txBody>
      </p:sp>
      <p:sp>
        <p:nvSpPr>
          <p:cNvPr id="63" name="Object 63"/>
          <p:cNvSpPr txBox="1"/>
          <p:nvPr/>
        </p:nvSpPr>
        <p:spPr>
          <a:xfrm>
            <a:off x="294170" y="2357392"/>
            <a:ext cx="3771106" cy="5078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700" kern="0" spc="-100" dirty="0">
                <a:solidFill>
                  <a:srgbClr val="F0F0F0"/>
                </a:solidFill>
                <a:latin typeface="여기어때 잘난체 OTF" panose="020B0600000101010101" pitchFamily="34" charset="-127"/>
                <a:cs typeface="Gmarket Sans Bold" pitchFamily="34" charset="0"/>
              </a:rPr>
              <a:t>02.  </a:t>
            </a:r>
            <a:r>
              <a:rPr lang="ko-KR" altLang="en-US" sz="2700" kern="0" spc="-100" dirty="0">
                <a:solidFill>
                  <a:srgbClr val="F0F0F0"/>
                </a:solidFill>
                <a:latin typeface="여기어때 잘난체 OTF" panose="020B0600000101010101" pitchFamily="34" charset="-127"/>
                <a:cs typeface="Gmarket Sans Bold" pitchFamily="34" charset="0"/>
              </a:rPr>
              <a:t>사회적 고립</a:t>
            </a:r>
            <a:endParaRPr lang="en-US" dirty="0"/>
          </a:p>
        </p:txBody>
      </p:sp>
      <p:sp>
        <p:nvSpPr>
          <p:cNvPr id="64" name="Object 64"/>
          <p:cNvSpPr txBox="1"/>
          <p:nvPr/>
        </p:nvSpPr>
        <p:spPr>
          <a:xfrm>
            <a:off x="294170" y="3044868"/>
            <a:ext cx="3764381" cy="5078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700" kern="0" spc="-100" dirty="0">
                <a:solidFill>
                  <a:srgbClr val="F0F0F0"/>
                </a:solidFill>
                <a:latin typeface="여기어때 잘난체 OTF" panose="020B0600000101010101" pitchFamily="34" charset="-127"/>
                <a:cs typeface="Gmarket Sans Bold" pitchFamily="34" charset="0"/>
              </a:rPr>
              <a:t>03. </a:t>
            </a:r>
            <a:r>
              <a:rPr lang="ko-KR" altLang="en-US" sz="2700" kern="0" spc="-100" dirty="0">
                <a:solidFill>
                  <a:srgbClr val="F0F0F0"/>
                </a:solidFill>
                <a:latin typeface="여기어때 잘난체 OTF" panose="020B0600000101010101" pitchFamily="34" charset="-127"/>
                <a:cs typeface="Gmarket Sans Bold" pitchFamily="34" charset="0"/>
              </a:rPr>
              <a:t>경제</a:t>
            </a:r>
            <a:endParaRPr lang="en-US" dirty="0"/>
          </a:p>
        </p:txBody>
      </p:sp>
      <p:sp>
        <p:nvSpPr>
          <p:cNvPr id="65" name="Object 65"/>
          <p:cNvSpPr txBox="1"/>
          <p:nvPr/>
        </p:nvSpPr>
        <p:spPr>
          <a:xfrm>
            <a:off x="300895" y="3644269"/>
            <a:ext cx="3528518" cy="5078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700" kern="0" spc="-100" dirty="0">
                <a:solidFill>
                  <a:srgbClr val="F0F0F0"/>
                </a:solidFill>
                <a:latin typeface="여기어때 잘난체 OTF" panose="020B0600000101010101" pitchFamily="34" charset="-127"/>
                <a:cs typeface="Gmarket Sans Bold" pitchFamily="34" charset="0"/>
              </a:rPr>
              <a:t>04</a:t>
            </a:r>
            <a:r>
              <a:rPr lang="en-US" sz="2700" kern="0" spc="-100">
                <a:solidFill>
                  <a:srgbClr val="F0F0F0"/>
                </a:solidFill>
                <a:latin typeface="여기어때 잘난체 OTF" panose="020B0600000101010101" pitchFamily="34" charset="-127"/>
                <a:cs typeface="Gmarket Sans Bold" pitchFamily="34" charset="0"/>
              </a:rPr>
              <a:t>. </a:t>
            </a:r>
            <a:r>
              <a:rPr lang="ko-KR" altLang="en-US" sz="2700" kern="0" spc="-100" dirty="0">
                <a:solidFill>
                  <a:srgbClr val="F0F0F0"/>
                </a:solidFill>
                <a:latin typeface="여기어때 잘난체 OTF" panose="020B0600000101010101" pitchFamily="34" charset="-127"/>
                <a:cs typeface="Gmarket Sans Bold" pitchFamily="34" charset="0"/>
              </a:rPr>
              <a:t>안전</a:t>
            </a:r>
            <a:endParaRPr lang="en-US" dirty="0"/>
          </a:p>
        </p:txBody>
      </p:sp>
      <p:sp>
        <p:nvSpPr>
          <p:cNvPr id="66" name="Object 66"/>
          <p:cNvSpPr txBox="1"/>
          <p:nvPr/>
        </p:nvSpPr>
        <p:spPr>
          <a:xfrm>
            <a:off x="6054852" y="393698"/>
            <a:ext cx="18562677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5400" kern="0" spc="-100" dirty="0">
                <a:solidFill>
                  <a:srgbClr val="000000"/>
                </a:solidFill>
                <a:latin typeface="여기어때 잘난체 OTF" panose="020B0600000101010101" pitchFamily="34" charset="-127"/>
                <a:cs typeface="Gmarket Sans Bold" pitchFamily="34" charset="0"/>
              </a:rPr>
              <a:t>1인 </a:t>
            </a:r>
            <a:r>
              <a:rPr lang="en-US" altLang="ko-KR" sz="5400" kern="0" spc="-100" dirty="0" err="1">
                <a:solidFill>
                  <a:srgbClr val="000000"/>
                </a:solidFill>
                <a:latin typeface="여기어때 잘난체 OTF" panose="020B0600000101010101" pitchFamily="34" charset="-127"/>
                <a:cs typeface="Gmarket Sans Bold" pitchFamily="34" charset="0"/>
              </a:rPr>
              <a:t>가구</a:t>
            </a:r>
            <a:r>
              <a:rPr lang="en-US" altLang="ko-KR" sz="5400" kern="0" spc="-100" dirty="0">
                <a:solidFill>
                  <a:srgbClr val="000000"/>
                </a:solidFill>
                <a:latin typeface="여기어때 잘난체 OTF" panose="020B0600000101010101" pitchFamily="34" charset="-127"/>
                <a:cs typeface="Gmarket Sans Bold" pitchFamily="34" charset="0"/>
              </a:rPr>
              <a:t> </a:t>
            </a:r>
            <a:r>
              <a:rPr lang="en-US" altLang="ko-KR" sz="5400" kern="0" spc="-100" dirty="0" err="1">
                <a:solidFill>
                  <a:srgbClr val="000000"/>
                </a:solidFill>
                <a:latin typeface="여기어때 잘난체 OTF" panose="020B0600000101010101" pitchFamily="34" charset="-127"/>
                <a:cs typeface="Gmarket Sans Bold" pitchFamily="34" charset="0"/>
              </a:rPr>
              <a:t>곤란한</a:t>
            </a:r>
            <a:r>
              <a:rPr lang="en-US" altLang="ko-KR" sz="5400" kern="0" spc="-100" dirty="0">
                <a:solidFill>
                  <a:srgbClr val="000000"/>
                </a:solidFill>
                <a:latin typeface="여기어때 잘난체 OTF" panose="020B0600000101010101" pitchFamily="34" charset="-127"/>
                <a:cs typeface="Gmarket Sans Bold" pitchFamily="34" charset="0"/>
              </a:rPr>
              <a:t> 점</a:t>
            </a:r>
            <a:endParaRPr lang="en-US" altLang="ko-KR" sz="5400" dirty="0"/>
          </a:p>
          <a:p>
            <a:endParaRPr lang="en-US" dirty="0"/>
          </a:p>
        </p:txBody>
      </p:sp>
      <p:grpSp>
        <p:nvGrpSpPr>
          <p:cNvPr id="1020" name="그룹 1020"/>
          <p:cNvGrpSpPr/>
          <p:nvPr/>
        </p:nvGrpSpPr>
        <p:grpSpPr>
          <a:xfrm>
            <a:off x="15038337" y="1478302"/>
            <a:ext cx="2223622" cy="2276793"/>
            <a:chOff x="15038337" y="1478302"/>
            <a:chExt cx="2223622" cy="2276793"/>
          </a:xfrm>
        </p:grpSpPr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038337" y="1478302"/>
              <a:ext cx="2223622" cy="2276793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15176966" y="1642840"/>
            <a:ext cx="1954925" cy="1954925"/>
            <a:chOff x="15176966" y="1642840"/>
            <a:chExt cx="1954925" cy="1954925"/>
          </a:xfrm>
        </p:grpSpPr>
        <p:pic>
          <p:nvPicPr>
            <p:cNvPr id="71" name="Object 7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5176966" y="1642840"/>
              <a:ext cx="1954925" cy="1954925"/>
            </a:xfrm>
            <a:prstGeom prst="rect">
              <a:avLst/>
            </a:prstGeom>
          </p:spPr>
        </p:pic>
      </p:grpSp>
      <p:sp>
        <p:nvSpPr>
          <p:cNvPr id="73" name="Object 73"/>
          <p:cNvSpPr txBox="1"/>
          <p:nvPr/>
        </p:nvSpPr>
        <p:spPr>
          <a:xfrm>
            <a:off x="811293" y="393698"/>
            <a:ext cx="2449206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dirty="0">
                <a:solidFill>
                  <a:srgbClr val="2E67C6"/>
                </a:solidFill>
                <a:latin typeface="여기어때 잘난체 OTF" panose="020B0600000101010101" pitchFamily="34" charset="-127"/>
                <a:cs typeface="Gmarket Sans Bold" pitchFamily="34" charset="0"/>
              </a:rPr>
              <a:t>#4</a:t>
            </a:r>
            <a:endParaRPr lang="en-US" dirty="0"/>
          </a:p>
        </p:txBody>
      </p:sp>
      <p:sp>
        <p:nvSpPr>
          <p:cNvPr id="74" name="Object 74"/>
          <p:cNvSpPr txBox="1"/>
          <p:nvPr/>
        </p:nvSpPr>
        <p:spPr>
          <a:xfrm>
            <a:off x="1627695" y="517508"/>
            <a:ext cx="5757813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600" kern="0" spc="-100" dirty="0">
                <a:solidFill>
                  <a:srgbClr val="1A1A1A"/>
                </a:solidFill>
                <a:latin typeface="여기어때 잘난체 OTF" panose="020B0600000101010101" pitchFamily="34" charset="-127"/>
                <a:cs typeface="Gmarket Sans Bold" pitchFamily="34" charset="0"/>
              </a:rPr>
              <a:t>데이터 분석/시각화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88937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9A9F893C-EF7E-164B-2525-55D8FC03A4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856728" y="4277278"/>
            <a:ext cx="12271812" cy="5898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04" name="그룹 1004"/>
          <p:cNvGrpSpPr/>
          <p:nvPr/>
        </p:nvGrpSpPr>
        <p:grpSpPr>
          <a:xfrm>
            <a:off x="4943041" y="1462858"/>
            <a:ext cx="2223622" cy="2276793"/>
            <a:chOff x="4943041" y="1462858"/>
            <a:chExt cx="2223622" cy="227679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43041" y="1462858"/>
              <a:ext cx="2223622" cy="227679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520431" y="1237454"/>
            <a:ext cx="19034717" cy="35714"/>
            <a:chOff x="-520431" y="1237454"/>
            <a:chExt cx="19034717" cy="3571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520431" y="1237454"/>
              <a:ext cx="19034717" cy="3571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868106" y="4735368"/>
            <a:ext cx="10591071" cy="815573"/>
            <a:chOff x="12868106" y="4735368"/>
            <a:chExt cx="10591071" cy="81557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12868106" y="4735368"/>
              <a:ext cx="10591071" cy="81557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994355" y="386555"/>
            <a:ext cx="1740541" cy="14286"/>
            <a:chOff x="4994355" y="386555"/>
            <a:chExt cx="1740541" cy="14286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4994355" y="386555"/>
              <a:ext cx="1740541" cy="14286"/>
            </a:xfrm>
            <a:prstGeom prst="rect">
              <a:avLst/>
            </a:prstGeom>
          </p:spPr>
        </p:pic>
      </p:grpSp>
      <p:sp>
        <p:nvSpPr>
          <p:cNvPr id="22" name="Object 22"/>
          <p:cNvSpPr txBox="1"/>
          <p:nvPr/>
        </p:nvSpPr>
        <p:spPr>
          <a:xfrm>
            <a:off x="5176898" y="3044868"/>
            <a:ext cx="1786796" cy="55616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100" dirty="0">
                <a:solidFill>
                  <a:srgbClr val="FFFFFF"/>
                </a:solidFill>
                <a:latin typeface="Bebas Neue" pitchFamily="34" charset="0"/>
                <a:cs typeface="Bebas Neue" pitchFamily="34" charset="0"/>
              </a:rPr>
              <a:t>emergency</a:t>
            </a:r>
            <a:endParaRPr lang="en-US" dirty="0"/>
          </a:p>
        </p:txBody>
      </p:sp>
      <p:grpSp>
        <p:nvGrpSpPr>
          <p:cNvPr id="1008" name="그룹 1008"/>
          <p:cNvGrpSpPr/>
          <p:nvPr/>
        </p:nvGrpSpPr>
        <p:grpSpPr>
          <a:xfrm>
            <a:off x="5567392" y="1786864"/>
            <a:ext cx="1005807" cy="976850"/>
            <a:chOff x="5567392" y="1786864"/>
            <a:chExt cx="1005807" cy="976850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567392" y="1786864"/>
              <a:ext cx="1005807" cy="97685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-3071597" y="4326909"/>
            <a:ext cx="10591071" cy="4447876"/>
            <a:chOff x="-3071597" y="4326909"/>
            <a:chExt cx="10591071" cy="4447876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5400000">
              <a:off x="-3071597" y="4326909"/>
              <a:ext cx="10591071" cy="444787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7511375" y="1478302"/>
            <a:ext cx="2223622" cy="2276793"/>
            <a:chOff x="7511375" y="1478302"/>
            <a:chExt cx="2223622" cy="227679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511375" y="1478302"/>
              <a:ext cx="2223622" cy="227679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9990689" y="1478302"/>
            <a:ext cx="2223622" cy="2276793"/>
            <a:chOff x="9990689" y="1478302"/>
            <a:chExt cx="2223622" cy="2276793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990689" y="1478302"/>
              <a:ext cx="2223622" cy="2276793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2553461" y="1478302"/>
            <a:ext cx="2223622" cy="2276793"/>
            <a:chOff x="12553461" y="1478302"/>
            <a:chExt cx="2223622" cy="2276793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553461" y="1478302"/>
              <a:ext cx="2223622" cy="2276793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8006474" y="1738120"/>
            <a:ext cx="1110841" cy="1110841"/>
            <a:chOff x="8006474" y="1738120"/>
            <a:chExt cx="1110841" cy="1110841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006474" y="1738120"/>
              <a:ext cx="1110841" cy="1110841"/>
            </a:xfrm>
            <a:prstGeom prst="rect">
              <a:avLst/>
            </a:prstGeom>
          </p:spPr>
        </p:pic>
      </p:grpSp>
      <p:sp>
        <p:nvSpPr>
          <p:cNvPr id="41" name="Object 41"/>
          <p:cNvSpPr txBox="1"/>
          <p:nvPr/>
        </p:nvSpPr>
        <p:spPr>
          <a:xfrm>
            <a:off x="7669116" y="3119002"/>
            <a:ext cx="1786796" cy="55616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100" dirty="0">
                <a:solidFill>
                  <a:srgbClr val="FFFFFF"/>
                </a:solidFill>
                <a:latin typeface="Bebas Neue" pitchFamily="34" charset="0"/>
                <a:cs typeface="Bebas Neue" pitchFamily="34" charset="0"/>
              </a:rPr>
              <a:t>lonely</a:t>
            </a:r>
            <a:endParaRPr lang="en-US" dirty="0"/>
          </a:p>
        </p:txBody>
      </p:sp>
      <p:grpSp>
        <p:nvGrpSpPr>
          <p:cNvPr id="1014" name="그룹 1014"/>
          <p:cNvGrpSpPr/>
          <p:nvPr/>
        </p:nvGrpSpPr>
        <p:grpSpPr>
          <a:xfrm>
            <a:off x="10424575" y="1680871"/>
            <a:ext cx="1355850" cy="1355850"/>
            <a:chOff x="10424575" y="1680871"/>
            <a:chExt cx="1355850" cy="1355850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424575" y="1680871"/>
              <a:ext cx="1355850" cy="1355850"/>
            </a:xfrm>
            <a:prstGeom prst="rect">
              <a:avLst/>
            </a:prstGeom>
          </p:spPr>
        </p:pic>
      </p:grpSp>
      <p:sp>
        <p:nvSpPr>
          <p:cNvPr id="45" name="Object 45"/>
          <p:cNvSpPr txBox="1"/>
          <p:nvPr/>
        </p:nvSpPr>
        <p:spPr>
          <a:xfrm>
            <a:off x="10209102" y="3161303"/>
            <a:ext cx="1786796" cy="5684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100" dirty="0">
                <a:solidFill>
                  <a:srgbClr val="FFFFFF"/>
                </a:solidFill>
                <a:latin typeface="Bebas Neue" pitchFamily="34" charset="0"/>
                <a:cs typeface="Bebas Neue" pitchFamily="34" charset="0"/>
              </a:rPr>
              <a:t>ECONOMIC</a:t>
            </a:r>
            <a:endParaRPr lang="en-US" dirty="0"/>
          </a:p>
        </p:txBody>
      </p:sp>
      <p:grpSp>
        <p:nvGrpSpPr>
          <p:cNvPr id="1015" name="그룹 1015"/>
          <p:cNvGrpSpPr/>
          <p:nvPr/>
        </p:nvGrpSpPr>
        <p:grpSpPr>
          <a:xfrm>
            <a:off x="13028016" y="1817045"/>
            <a:ext cx="1194708" cy="1194708"/>
            <a:chOff x="13028016" y="1817045"/>
            <a:chExt cx="1194708" cy="1194708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028016" y="1817045"/>
              <a:ext cx="1194708" cy="1194708"/>
            </a:xfrm>
            <a:prstGeom prst="rect">
              <a:avLst/>
            </a:prstGeom>
          </p:spPr>
        </p:pic>
      </p:grpSp>
      <p:sp>
        <p:nvSpPr>
          <p:cNvPr id="49" name="Object 49"/>
          <p:cNvSpPr txBox="1"/>
          <p:nvPr/>
        </p:nvSpPr>
        <p:spPr>
          <a:xfrm>
            <a:off x="12730217" y="3136335"/>
            <a:ext cx="1786796" cy="5684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100" dirty="0">
                <a:solidFill>
                  <a:srgbClr val="FFFFFF"/>
                </a:solidFill>
                <a:latin typeface="Bebas Neue" pitchFamily="34" charset="0"/>
                <a:cs typeface="Bebas Neue" pitchFamily="34" charset="0"/>
              </a:rPr>
              <a:t>security</a:t>
            </a:r>
            <a:endParaRPr lang="en-US" dirty="0"/>
          </a:p>
        </p:txBody>
      </p:sp>
      <p:sp>
        <p:nvSpPr>
          <p:cNvPr id="66" name="Object 66"/>
          <p:cNvSpPr txBox="1"/>
          <p:nvPr/>
        </p:nvSpPr>
        <p:spPr>
          <a:xfrm>
            <a:off x="6054852" y="393698"/>
            <a:ext cx="18562677" cy="20313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5400" kern="0" spc="-100" dirty="0">
                <a:solidFill>
                  <a:srgbClr val="000000"/>
                </a:solidFill>
                <a:latin typeface="여기어때 잘난체 OTF" panose="020B0600000101010101" pitchFamily="34" charset="-127"/>
                <a:cs typeface="Gmarket Sans Bold" pitchFamily="34" charset="0"/>
              </a:rPr>
              <a:t>요구되는 지원정책</a:t>
            </a:r>
            <a:endParaRPr lang="en-US" altLang="ko-KR" sz="5400" dirty="0"/>
          </a:p>
          <a:p>
            <a:endParaRPr lang="en-US" altLang="ko-KR" sz="5400" dirty="0"/>
          </a:p>
          <a:p>
            <a:endParaRPr lang="en-US" dirty="0"/>
          </a:p>
        </p:txBody>
      </p:sp>
      <p:grpSp>
        <p:nvGrpSpPr>
          <p:cNvPr id="1020" name="그룹 1020"/>
          <p:cNvGrpSpPr/>
          <p:nvPr/>
        </p:nvGrpSpPr>
        <p:grpSpPr>
          <a:xfrm>
            <a:off x="15038337" y="1478302"/>
            <a:ext cx="2223622" cy="2276793"/>
            <a:chOff x="15038337" y="1478302"/>
            <a:chExt cx="2223622" cy="2276793"/>
          </a:xfrm>
        </p:grpSpPr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038337" y="1478302"/>
              <a:ext cx="2223622" cy="2276793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15176966" y="1642840"/>
            <a:ext cx="1954925" cy="1954925"/>
            <a:chOff x="15176966" y="1642840"/>
            <a:chExt cx="1954925" cy="1954925"/>
          </a:xfrm>
        </p:grpSpPr>
        <p:pic>
          <p:nvPicPr>
            <p:cNvPr id="71" name="Object 7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5176966" y="1642840"/>
              <a:ext cx="1954925" cy="1954925"/>
            </a:xfrm>
            <a:prstGeom prst="rect">
              <a:avLst/>
            </a:prstGeom>
          </p:spPr>
        </p:pic>
      </p:grpSp>
      <p:sp>
        <p:nvSpPr>
          <p:cNvPr id="73" name="Object 73"/>
          <p:cNvSpPr txBox="1"/>
          <p:nvPr/>
        </p:nvSpPr>
        <p:spPr>
          <a:xfrm>
            <a:off x="811293" y="393698"/>
            <a:ext cx="2449206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dirty="0">
                <a:solidFill>
                  <a:srgbClr val="2E67C6"/>
                </a:solidFill>
                <a:latin typeface="여기어때 잘난체 OTF" panose="020B0600000101010101" pitchFamily="34" charset="-127"/>
                <a:cs typeface="Gmarket Sans Bold" pitchFamily="34" charset="0"/>
              </a:rPr>
              <a:t>#4</a:t>
            </a:r>
            <a:endParaRPr lang="en-US" dirty="0"/>
          </a:p>
        </p:txBody>
      </p:sp>
      <p:sp>
        <p:nvSpPr>
          <p:cNvPr id="74" name="Object 74"/>
          <p:cNvSpPr txBox="1"/>
          <p:nvPr/>
        </p:nvSpPr>
        <p:spPr>
          <a:xfrm>
            <a:off x="1627695" y="517508"/>
            <a:ext cx="5757813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600" kern="0" spc="-100" dirty="0">
                <a:solidFill>
                  <a:srgbClr val="1A1A1A"/>
                </a:solidFill>
                <a:latin typeface="여기어때 잘난체 OTF" panose="020B0600000101010101" pitchFamily="34" charset="-127"/>
                <a:cs typeface="Gmarket Sans Bold" pitchFamily="34" charset="0"/>
              </a:rPr>
              <a:t>데이터 분석/시각화</a:t>
            </a:r>
            <a:endParaRPr lang="en-US" dirty="0"/>
          </a:p>
        </p:txBody>
      </p:sp>
      <p:sp>
        <p:nvSpPr>
          <p:cNvPr id="8" name="Object 62">
            <a:extLst>
              <a:ext uri="{FF2B5EF4-FFF2-40B4-BE49-F238E27FC236}">
                <a16:creationId xmlns:a16="http://schemas.microsoft.com/office/drawing/2014/main" id="{FFA1F0C9-8F9E-2929-501F-C30B28EB3AF0}"/>
              </a:ext>
            </a:extLst>
          </p:cNvPr>
          <p:cNvSpPr txBox="1"/>
          <p:nvPr/>
        </p:nvSpPr>
        <p:spPr>
          <a:xfrm>
            <a:off x="300895" y="1611132"/>
            <a:ext cx="3764381" cy="5078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700" kern="0" spc="-100" dirty="0">
                <a:solidFill>
                  <a:srgbClr val="F0F0F0"/>
                </a:solidFill>
                <a:latin typeface="여기어때 잘난체 OTF" panose="020B0600000101010101" pitchFamily="34" charset="-127"/>
                <a:cs typeface="Gmarket Sans Bold" pitchFamily="34" charset="0"/>
              </a:rPr>
              <a:t>01.  </a:t>
            </a:r>
            <a:r>
              <a:rPr lang="en-US" sz="2700" kern="0" spc="-100" dirty="0" err="1">
                <a:solidFill>
                  <a:srgbClr val="F0F0F0"/>
                </a:solidFill>
                <a:latin typeface="여기어때 잘난체 OTF" panose="020B0600000101010101" pitchFamily="34" charset="-127"/>
                <a:cs typeface="Gmarket Sans Bold" pitchFamily="34" charset="0"/>
              </a:rPr>
              <a:t>응급</a:t>
            </a:r>
            <a:r>
              <a:rPr lang="en-US" sz="2700" kern="0" spc="-100" dirty="0">
                <a:solidFill>
                  <a:srgbClr val="F0F0F0"/>
                </a:solidFill>
                <a:latin typeface="여기어때 잘난체 OTF" panose="020B0600000101010101" pitchFamily="34" charset="-127"/>
                <a:cs typeface="Gmarket Sans Bold" pitchFamily="34" charset="0"/>
              </a:rPr>
              <a:t> </a:t>
            </a:r>
            <a:r>
              <a:rPr lang="ko-KR" altLang="en-US" sz="2700" kern="0" spc="-100" dirty="0">
                <a:solidFill>
                  <a:srgbClr val="F0F0F0"/>
                </a:solidFill>
                <a:latin typeface="여기어때 잘난체 OTF" panose="020B0600000101010101" pitchFamily="34" charset="-127"/>
                <a:cs typeface="Gmarket Sans Bold" pitchFamily="34" charset="0"/>
              </a:rPr>
              <a:t>상황</a:t>
            </a:r>
            <a:endParaRPr lang="en-US" dirty="0"/>
          </a:p>
        </p:txBody>
      </p:sp>
      <p:sp>
        <p:nvSpPr>
          <p:cNvPr id="9" name="Object 63">
            <a:extLst>
              <a:ext uri="{FF2B5EF4-FFF2-40B4-BE49-F238E27FC236}">
                <a16:creationId xmlns:a16="http://schemas.microsoft.com/office/drawing/2014/main" id="{F84328DA-3031-BA28-6DAB-F6647974C67F}"/>
              </a:ext>
            </a:extLst>
          </p:cNvPr>
          <p:cNvSpPr txBox="1"/>
          <p:nvPr/>
        </p:nvSpPr>
        <p:spPr>
          <a:xfrm>
            <a:off x="294170" y="2357392"/>
            <a:ext cx="3771106" cy="5078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700" kern="0" spc="-100" dirty="0">
                <a:solidFill>
                  <a:srgbClr val="F0F0F0"/>
                </a:solidFill>
                <a:latin typeface="여기어때 잘난체 OTF" panose="020B0600000101010101" pitchFamily="34" charset="-127"/>
                <a:cs typeface="Gmarket Sans Bold" pitchFamily="34" charset="0"/>
              </a:rPr>
              <a:t>02.  </a:t>
            </a:r>
            <a:r>
              <a:rPr lang="ko-KR" altLang="en-US" sz="2700" kern="0" spc="-100" dirty="0">
                <a:solidFill>
                  <a:srgbClr val="F0F0F0"/>
                </a:solidFill>
                <a:latin typeface="여기어때 잘난체 OTF" panose="020B0600000101010101" pitchFamily="34" charset="-127"/>
                <a:cs typeface="Gmarket Sans Bold" pitchFamily="34" charset="0"/>
              </a:rPr>
              <a:t>사회적 고립</a:t>
            </a:r>
            <a:endParaRPr lang="en-US" dirty="0"/>
          </a:p>
        </p:txBody>
      </p:sp>
      <p:sp>
        <p:nvSpPr>
          <p:cNvPr id="10" name="Object 64">
            <a:extLst>
              <a:ext uri="{FF2B5EF4-FFF2-40B4-BE49-F238E27FC236}">
                <a16:creationId xmlns:a16="http://schemas.microsoft.com/office/drawing/2014/main" id="{0C666FF7-4C66-F495-B4D5-7E87069C9CA4}"/>
              </a:ext>
            </a:extLst>
          </p:cNvPr>
          <p:cNvSpPr txBox="1"/>
          <p:nvPr/>
        </p:nvSpPr>
        <p:spPr>
          <a:xfrm>
            <a:off x="294170" y="3044868"/>
            <a:ext cx="3764381" cy="5078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700" kern="0" spc="-100" dirty="0">
                <a:solidFill>
                  <a:srgbClr val="F0F0F0"/>
                </a:solidFill>
                <a:latin typeface="여기어때 잘난체 OTF" panose="020B0600000101010101" pitchFamily="34" charset="-127"/>
                <a:cs typeface="Gmarket Sans Bold" pitchFamily="34" charset="0"/>
              </a:rPr>
              <a:t>03. </a:t>
            </a:r>
            <a:r>
              <a:rPr lang="ko-KR" altLang="en-US" sz="2700" kern="0" spc="-100" dirty="0">
                <a:solidFill>
                  <a:srgbClr val="F0F0F0"/>
                </a:solidFill>
                <a:latin typeface="여기어때 잘난체 OTF" panose="020B0600000101010101" pitchFamily="34" charset="-127"/>
                <a:cs typeface="Gmarket Sans Bold" pitchFamily="34" charset="0"/>
              </a:rPr>
              <a:t>경제</a:t>
            </a:r>
            <a:endParaRPr lang="en-US" dirty="0"/>
          </a:p>
        </p:txBody>
      </p:sp>
      <p:sp>
        <p:nvSpPr>
          <p:cNvPr id="12" name="Object 65">
            <a:extLst>
              <a:ext uri="{FF2B5EF4-FFF2-40B4-BE49-F238E27FC236}">
                <a16:creationId xmlns:a16="http://schemas.microsoft.com/office/drawing/2014/main" id="{4E1C8D5C-EC51-9D71-41A4-EF9180B22F2A}"/>
              </a:ext>
            </a:extLst>
          </p:cNvPr>
          <p:cNvSpPr txBox="1"/>
          <p:nvPr/>
        </p:nvSpPr>
        <p:spPr>
          <a:xfrm>
            <a:off x="300895" y="3644269"/>
            <a:ext cx="3528518" cy="5078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700" kern="0" spc="-100" dirty="0">
                <a:solidFill>
                  <a:srgbClr val="F0F0F0"/>
                </a:solidFill>
                <a:latin typeface="여기어때 잘난체 OTF" panose="020B0600000101010101" pitchFamily="34" charset="-127"/>
                <a:cs typeface="Gmarket Sans Bold" pitchFamily="34" charset="0"/>
              </a:rPr>
              <a:t>04</a:t>
            </a:r>
            <a:r>
              <a:rPr lang="en-US" sz="2700" kern="0" spc="-100">
                <a:solidFill>
                  <a:srgbClr val="F0F0F0"/>
                </a:solidFill>
                <a:latin typeface="여기어때 잘난체 OTF" panose="020B0600000101010101" pitchFamily="34" charset="-127"/>
                <a:cs typeface="Gmarket Sans Bold" pitchFamily="34" charset="0"/>
              </a:rPr>
              <a:t>. </a:t>
            </a:r>
            <a:r>
              <a:rPr lang="ko-KR" altLang="en-US" sz="2700" kern="0" spc="-100" dirty="0">
                <a:solidFill>
                  <a:srgbClr val="F0F0F0"/>
                </a:solidFill>
                <a:latin typeface="여기어때 잘난체 OTF" panose="020B0600000101010101" pitchFamily="34" charset="-127"/>
                <a:cs typeface="Gmarket Sans Bold" pitchFamily="34" charset="0"/>
              </a:rPr>
              <a:t>안전</a:t>
            </a:r>
            <a:endParaRPr lang="en-US" dirty="0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E7BDF65-F7D5-E34C-B36E-40281C483090}"/>
              </a:ext>
            </a:extLst>
          </p:cNvPr>
          <p:cNvCxnSpPr>
            <a:cxnSpLocks/>
          </p:cNvCxnSpPr>
          <p:nvPr/>
        </p:nvCxnSpPr>
        <p:spPr>
          <a:xfrm>
            <a:off x="6144288" y="3743890"/>
            <a:ext cx="769054" cy="5138047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1E303C0E-A064-C263-7736-3EE0124C9BC0}"/>
              </a:ext>
            </a:extLst>
          </p:cNvPr>
          <p:cNvCxnSpPr>
            <a:stCxn id="30" idx="2"/>
          </p:cNvCxnSpPr>
          <p:nvPr/>
        </p:nvCxnSpPr>
        <p:spPr>
          <a:xfrm flipH="1">
            <a:off x="6959116" y="3755095"/>
            <a:ext cx="1664070" cy="557079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4D045493-BB63-2835-D3B5-0CE0A123616A}"/>
              </a:ext>
            </a:extLst>
          </p:cNvPr>
          <p:cNvCxnSpPr>
            <a:stCxn id="33" idx="2"/>
          </p:cNvCxnSpPr>
          <p:nvPr/>
        </p:nvCxnSpPr>
        <p:spPr>
          <a:xfrm flipH="1">
            <a:off x="6461752" y="3755095"/>
            <a:ext cx="4640748" cy="4207805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D97F9BD6-CF22-7011-5FF6-2FB91EABA2BD}"/>
              </a:ext>
            </a:extLst>
          </p:cNvPr>
          <p:cNvCxnSpPr>
            <a:stCxn id="49" idx="2"/>
          </p:cNvCxnSpPr>
          <p:nvPr/>
        </p:nvCxnSpPr>
        <p:spPr>
          <a:xfrm flipH="1">
            <a:off x="6331611" y="3704776"/>
            <a:ext cx="7292004" cy="217305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A06BAB30-97CA-703E-F9B4-ECE295226AB7}"/>
              </a:ext>
            </a:extLst>
          </p:cNvPr>
          <p:cNvCxnSpPr>
            <a:cxnSpLocks/>
            <a:stCxn id="45" idx="2"/>
          </p:cNvCxnSpPr>
          <p:nvPr/>
        </p:nvCxnSpPr>
        <p:spPr>
          <a:xfrm flipH="1">
            <a:off x="6076862" y="3729744"/>
            <a:ext cx="5025638" cy="886225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84560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450084" y="1478302"/>
            <a:ext cx="2223622" cy="2276793"/>
            <a:chOff x="7450084" y="1478302"/>
            <a:chExt cx="2223622" cy="22767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450084" y="1478302"/>
              <a:ext cx="2223622" cy="227679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938410" y="1478302"/>
            <a:ext cx="2263771" cy="2276793"/>
            <a:chOff x="4938410" y="1478302"/>
            <a:chExt cx="2263771" cy="227679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38410" y="1478302"/>
              <a:ext cx="2263771" cy="227679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520431" y="1237454"/>
            <a:ext cx="19034717" cy="35714"/>
            <a:chOff x="-520431" y="1237454"/>
            <a:chExt cx="19034717" cy="35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520431" y="1237454"/>
              <a:ext cx="19034717" cy="3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868106" y="4735368"/>
            <a:ext cx="10591071" cy="815573"/>
            <a:chOff x="12868106" y="4735368"/>
            <a:chExt cx="10591071" cy="81557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12868106" y="4735368"/>
              <a:ext cx="10591071" cy="81557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994355" y="386555"/>
            <a:ext cx="1740541" cy="14286"/>
            <a:chOff x="4994355" y="386555"/>
            <a:chExt cx="1740541" cy="1428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4994355" y="386555"/>
              <a:ext cx="1740541" cy="14286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>
            <a:off x="5176898" y="3044868"/>
            <a:ext cx="1786796" cy="55616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100" dirty="0">
                <a:solidFill>
                  <a:srgbClr val="2E67C6"/>
                </a:solidFill>
                <a:latin typeface="Bebas Neue" pitchFamily="34" charset="0"/>
                <a:cs typeface="Bebas Neue" pitchFamily="34" charset="0"/>
              </a:rPr>
              <a:t>emergency</a:t>
            </a:r>
            <a:endParaRPr lang="en-US" dirty="0"/>
          </a:p>
        </p:txBody>
      </p:sp>
      <p:grpSp>
        <p:nvGrpSpPr>
          <p:cNvPr id="1007" name="그룹 1007"/>
          <p:cNvGrpSpPr/>
          <p:nvPr/>
        </p:nvGrpSpPr>
        <p:grpSpPr>
          <a:xfrm>
            <a:off x="5567392" y="1786864"/>
            <a:ext cx="1005807" cy="976850"/>
            <a:chOff x="5567392" y="1786864"/>
            <a:chExt cx="1005807" cy="976850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128249" y="1362199"/>
              <a:ext cx="2011614" cy="1953700"/>
            </a:xfrm>
            <a:prstGeom prst="rect">
              <a:avLst/>
            </a:prstGeom>
          </p:spPr>
        </p:pic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567392" y="1786864"/>
              <a:ext cx="1005807" cy="97685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4975443" y="4167363"/>
            <a:ext cx="12309880" cy="6042161"/>
            <a:chOff x="4054162" y="5011135"/>
            <a:chExt cx="12309880" cy="6042161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054162" y="5011135"/>
              <a:ext cx="12309880" cy="604216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-3071597" y="4326909"/>
            <a:ext cx="10591071" cy="4447876"/>
            <a:chOff x="-3071597" y="4326909"/>
            <a:chExt cx="10591071" cy="4447876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5400000">
              <a:off x="-3071597" y="4326909"/>
              <a:ext cx="10591071" cy="444787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9990689" y="1478302"/>
            <a:ext cx="2223622" cy="2276793"/>
            <a:chOff x="9990689" y="1478302"/>
            <a:chExt cx="2223622" cy="2276793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990689" y="1478302"/>
              <a:ext cx="2223622" cy="227679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2553461" y="1478302"/>
            <a:ext cx="2223622" cy="2276793"/>
            <a:chOff x="12553461" y="1478302"/>
            <a:chExt cx="2223622" cy="2276793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553461" y="1478302"/>
              <a:ext cx="2223622" cy="2276793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8006474" y="1738120"/>
            <a:ext cx="1110841" cy="1110841"/>
            <a:chOff x="8006474" y="1738120"/>
            <a:chExt cx="1110841" cy="1110841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006474" y="1738120"/>
              <a:ext cx="1110841" cy="1110841"/>
            </a:xfrm>
            <a:prstGeom prst="rect">
              <a:avLst/>
            </a:prstGeom>
          </p:spPr>
        </p:pic>
      </p:grpSp>
      <p:sp>
        <p:nvSpPr>
          <p:cNvPr id="40" name="Object 40"/>
          <p:cNvSpPr txBox="1"/>
          <p:nvPr/>
        </p:nvSpPr>
        <p:spPr>
          <a:xfrm>
            <a:off x="7669116" y="3119002"/>
            <a:ext cx="1786796" cy="55616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100" dirty="0">
                <a:solidFill>
                  <a:srgbClr val="FFFFFF"/>
                </a:solidFill>
                <a:latin typeface="Bebas Neue" pitchFamily="34" charset="0"/>
                <a:cs typeface="Bebas Neue" pitchFamily="34" charset="0"/>
              </a:rPr>
              <a:t>lonely</a:t>
            </a:r>
            <a:endParaRPr lang="en-US" dirty="0"/>
          </a:p>
        </p:txBody>
      </p:sp>
      <p:grpSp>
        <p:nvGrpSpPr>
          <p:cNvPr id="1013" name="그룹 1013"/>
          <p:cNvGrpSpPr/>
          <p:nvPr/>
        </p:nvGrpSpPr>
        <p:grpSpPr>
          <a:xfrm>
            <a:off x="10424575" y="1680871"/>
            <a:ext cx="1355850" cy="1355850"/>
            <a:chOff x="10424575" y="1680871"/>
            <a:chExt cx="1355850" cy="1355850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424575" y="1680871"/>
              <a:ext cx="1355850" cy="1355850"/>
            </a:xfrm>
            <a:prstGeom prst="rect">
              <a:avLst/>
            </a:prstGeom>
          </p:spPr>
        </p:pic>
      </p:grpSp>
      <p:sp>
        <p:nvSpPr>
          <p:cNvPr id="44" name="Object 44"/>
          <p:cNvSpPr txBox="1"/>
          <p:nvPr/>
        </p:nvSpPr>
        <p:spPr>
          <a:xfrm>
            <a:off x="10209102" y="3161303"/>
            <a:ext cx="1786796" cy="5684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100" dirty="0">
                <a:solidFill>
                  <a:srgbClr val="FFFFFF"/>
                </a:solidFill>
                <a:latin typeface="Bebas Neue" pitchFamily="34" charset="0"/>
                <a:cs typeface="Bebas Neue" pitchFamily="34" charset="0"/>
              </a:rPr>
              <a:t>ECONOMIC</a:t>
            </a:r>
            <a:endParaRPr lang="en-US" dirty="0"/>
          </a:p>
        </p:txBody>
      </p:sp>
      <p:grpSp>
        <p:nvGrpSpPr>
          <p:cNvPr id="1014" name="그룹 1014"/>
          <p:cNvGrpSpPr/>
          <p:nvPr/>
        </p:nvGrpSpPr>
        <p:grpSpPr>
          <a:xfrm>
            <a:off x="13028016" y="1817045"/>
            <a:ext cx="1194708" cy="1194708"/>
            <a:chOff x="13028016" y="1817045"/>
            <a:chExt cx="1194708" cy="1194708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028016" y="1817045"/>
              <a:ext cx="1194708" cy="1194708"/>
            </a:xfrm>
            <a:prstGeom prst="rect">
              <a:avLst/>
            </a:prstGeom>
          </p:spPr>
        </p:pic>
      </p:grpSp>
      <p:sp>
        <p:nvSpPr>
          <p:cNvPr id="48" name="Object 48"/>
          <p:cNvSpPr txBox="1"/>
          <p:nvPr/>
        </p:nvSpPr>
        <p:spPr>
          <a:xfrm>
            <a:off x="12730217" y="3136335"/>
            <a:ext cx="1786796" cy="5684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100" dirty="0">
                <a:solidFill>
                  <a:srgbClr val="FFFFFF"/>
                </a:solidFill>
                <a:latin typeface="Bebas Neue" pitchFamily="34" charset="0"/>
                <a:cs typeface="Bebas Neue" pitchFamily="34" charset="0"/>
              </a:rPr>
              <a:t>security</a:t>
            </a:r>
            <a:endParaRPr lang="en-US" dirty="0"/>
          </a:p>
        </p:txBody>
      </p:sp>
      <p:sp>
        <p:nvSpPr>
          <p:cNvPr id="64" name="Object 64"/>
          <p:cNvSpPr txBox="1"/>
          <p:nvPr/>
        </p:nvSpPr>
        <p:spPr>
          <a:xfrm>
            <a:off x="6054852" y="393698"/>
            <a:ext cx="18562677" cy="9387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500" kern="0" spc="-100" dirty="0">
                <a:solidFill>
                  <a:srgbClr val="000000"/>
                </a:solidFill>
                <a:latin typeface="여기어때 잘난체 OTF" panose="020B0600000101010101" pitchFamily="34" charset="-127"/>
                <a:cs typeface="Gmarket Sans Bold" pitchFamily="34" charset="0"/>
              </a:rPr>
              <a:t>1인 가구 곤란한 점/요구되는 지원정책</a:t>
            </a:r>
            <a:endParaRPr lang="en-US" dirty="0"/>
          </a:p>
        </p:txBody>
      </p:sp>
      <p:grpSp>
        <p:nvGrpSpPr>
          <p:cNvPr id="1019" name="그룹 1019"/>
          <p:cNvGrpSpPr/>
          <p:nvPr/>
        </p:nvGrpSpPr>
        <p:grpSpPr>
          <a:xfrm>
            <a:off x="15038337" y="1478302"/>
            <a:ext cx="2223622" cy="2276793"/>
            <a:chOff x="15038337" y="1478302"/>
            <a:chExt cx="2223622" cy="2276793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038337" y="1478302"/>
              <a:ext cx="2223622" cy="2276793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5176966" y="1642840"/>
            <a:ext cx="1954925" cy="1954925"/>
            <a:chOff x="15176966" y="1642840"/>
            <a:chExt cx="1954925" cy="1954925"/>
          </a:xfrm>
        </p:grpSpPr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5176966" y="1642840"/>
              <a:ext cx="1954925" cy="1954925"/>
            </a:xfrm>
            <a:prstGeom prst="rect">
              <a:avLst/>
            </a:prstGeom>
          </p:spPr>
        </p:pic>
      </p:grpSp>
      <p:sp>
        <p:nvSpPr>
          <p:cNvPr id="72" name="Object 72"/>
          <p:cNvSpPr txBox="1"/>
          <p:nvPr/>
        </p:nvSpPr>
        <p:spPr>
          <a:xfrm>
            <a:off x="5455649" y="9108732"/>
            <a:ext cx="19902881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600" kern="0" spc="-100" dirty="0">
                <a:solidFill>
                  <a:srgbClr val="C00000"/>
                </a:solidFill>
                <a:latin typeface="여기어때 잘난체 OTF" panose="020B0600000101010101" pitchFamily="34" charset="-127"/>
                <a:cs typeface="Gmarket Sans Medium" pitchFamily="34" charset="0"/>
              </a:rPr>
              <a:t>위급 상황</a:t>
            </a:r>
            <a:r>
              <a:rPr lang="en-US" sz="3600" kern="0" spc="-100" dirty="0">
                <a:solidFill>
                  <a:srgbClr val="000000"/>
                </a:solidFill>
                <a:latin typeface="여기어때 잘난체 OTF" panose="020B0600000101010101" pitchFamily="34" charset="-127"/>
                <a:cs typeface="Gmarket Sans Medium" pitchFamily="34" charset="0"/>
              </a:rPr>
              <a:t>시 </a:t>
            </a:r>
            <a:r>
              <a:rPr lang="en-US" sz="3600" kern="0" spc="-100" dirty="0">
                <a:solidFill>
                  <a:srgbClr val="FFFF00"/>
                </a:solidFill>
                <a:highlight>
                  <a:srgbClr val="0000FF"/>
                </a:highlight>
                <a:latin typeface="여기어때 잘난체 OTF" panose="020B0600000101010101" pitchFamily="34" charset="-127"/>
                <a:cs typeface="Gmarket Sans Medium" pitchFamily="34" charset="0"/>
              </a:rPr>
              <a:t>신속하게 구조를 요청할 수 있는 시스템 필요</a:t>
            </a:r>
            <a:endParaRPr lang="en-US" dirty="0">
              <a:solidFill>
                <a:srgbClr val="FFFF00"/>
              </a:solidFill>
              <a:highlight>
                <a:srgbClr val="0000FF"/>
              </a:highlight>
            </a:endParaRPr>
          </a:p>
        </p:txBody>
      </p:sp>
      <p:sp>
        <p:nvSpPr>
          <p:cNvPr id="73" name="Object 73"/>
          <p:cNvSpPr txBox="1"/>
          <p:nvPr/>
        </p:nvSpPr>
        <p:spPr>
          <a:xfrm>
            <a:off x="5446126" y="8635942"/>
            <a:ext cx="19902881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kern="0" spc="-100" dirty="0">
                <a:solidFill>
                  <a:srgbClr val="000000"/>
                </a:solidFill>
                <a:latin typeface="여기어때 잘난체 OTF" panose="020B0600000101010101" pitchFamily="34" charset="-127"/>
                <a:cs typeface="Gmarket Sans Medium" pitchFamily="34" charset="0"/>
              </a:rPr>
              <a:t>20,30,50,70대 동일하게 '몸이 아프거나 위급할 때 </a:t>
            </a:r>
            <a:r>
              <a:rPr lang="en-US" sz="2400" kern="0" spc="-100" dirty="0" err="1">
                <a:solidFill>
                  <a:srgbClr val="000000"/>
                </a:solidFill>
                <a:latin typeface="여기어때 잘난체 OTF" panose="020B0600000101010101" pitchFamily="34" charset="-127"/>
                <a:cs typeface="Gmarket Sans Medium" pitchFamily="34" charset="0"/>
              </a:rPr>
              <a:t>대처</a:t>
            </a:r>
            <a:r>
              <a:rPr lang="en-US" sz="2400" kern="0" spc="-100" dirty="0">
                <a:solidFill>
                  <a:srgbClr val="000000"/>
                </a:solidFill>
                <a:latin typeface="여기어때 잘난체 OTF" panose="020B0600000101010101" pitchFamily="34" charset="-127"/>
                <a:cs typeface="Gmarket Sans Medium" pitchFamily="34" charset="0"/>
              </a:rPr>
              <a:t> </a:t>
            </a:r>
            <a:r>
              <a:rPr lang="en-US" sz="2400" kern="0" spc="-100" dirty="0" err="1">
                <a:solidFill>
                  <a:srgbClr val="000000"/>
                </a:solidFill>
                <a:latin typeface="여기어때 잘난체 OTF" panose="020B0600000101010101" pitchFamily="34" charset="-127"/>
                <a:cs typeface="Gmarket Sans Medium" pitchFamily="34" charset="0"/>
              </a:rPr>
              <a:t>어려움</a:t>
            </a:r>
            <a:r>
              <a:rPr lang="en-US" sz="2400" kern="0" spc="-100" dirty="0">
                <a:solidFill>
                  <a:srgbClr val="000000"/>
                </a:solidFill>
                <a:latin typeface="여기어때 잘난체 OTF" panose="020B0600000101010101" pitchFamily="34" charset="-127"/>
                <a:cs typeface="Gmarket Sans Medium" pitchFamily="34" charset="0"/>
              </a:rPr>
              <a:t>＇ </a:t>
            </a:r>
            <a:r>
              <a:rPr lang="ko-KR" altLang="en-US" sz="2400" kern="0" spc="-100" dirty="0">
                <a:solidFill>
                  <a:srgbClr val="000000"/>
                </a:solidFill>
                <a:latin typeface="여기어때 잘난체 OTF" panose="020B0600000101010101" pitchFamily="34" charset="-127"/>
                <a:cs typeface="Gmarket Sans Medium" pitchFamily="34" charset="0"/>
              </a:rPr>
              <a:t>에 높은 </a:t>
            </a:r>
            <a:r>
              <a:rPr lang="en-US" sz="2400" kern="0" spc="-100" dirty="0" err="1">
                <a:solidFill>
                  <a:srgbClr val="000000"/>
                </a:solidFill>
                <a:latin typeface="여기어때 잘난체 OTF" panose="020B0600000101010101" pitchFamily="34" charset="-127"/>
                <a:cs typeface="Gmarket Sans Medium" pitchFamily="34" charset="0"/>
              </a:rPr>
              <a:t>응답</a:t>
            </a:r>
            <a:endParaRPr lang="en-US" dirty="0"/>
          </a:p>
        </p:txBody>
      </p:sp>
      <p:sp>
        <p:nvSpPr>
          <p:cNvPr id="74" name="Object 74"/>
          <p:cNvSpPr txBox="1"/>
          <p:nvPr/>
        </p:nvSpPr>
        <p:spPr>
          <a:xfrm>
            <a:off x="811293" y="393698"/>
            <a:ext cx="2449206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dirty="0">
                <a:solidFill>
                  <a:srgbClr val="2E67C6"/>
                </a:solidFill>
                <a:latin typeface="여기어때 잘난체 OTF" panose="020B0600000101010101" pitchFamily="34" charset="-127"/>
                <a:cs typeface="Gmarket Sans Bold" pitchFamily="34" charset="0"/>
              </a:rPr>
              <a:t>#4</a:t>
            </a:r>
            <a:endParaRPr lang="en-US" dirty="0"/>
          </a:p>
        </p:txBody>
      </p:sp>
      <p:sp>
        <p:nvSpPr>
          <p:cNvPr id="75" name="Object 75"/>
          <p:cNvSpPr txBox="1"/>
          <p:nvPr/>
        </p:nvSpPr>
        <p:spPr>
          <a:xfrm>
            <a:off x="1627695" y="517508"/>
            <a:ext cx="5757813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600" kern="0" spc="-100" dirty="0">
                <a:solidFill>
                  <a:srgbClr val="1A1A1A"/>
                </a:solidFill>
                <a:latin typeface="여기어때 잘난체 OTF" panose="020B0600000101010101" pitchFamily="34" charset="-127"/>
                <a:cs typeface="Gmarket Sans Bold" pitchFamily="34" charset="0"/>
              </a:rPr>
              <a:t>데이터 분석/시각화</a:t>
            </a:r>
            <a:endParaRPr 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481B261-BB82-C5A4-33DD-77CF4F4ED1D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128249" y="4323501"/>
            <a:ext cx="12003642" cy="4415565"/>
          </a:xfrm>
          <a:prstGeom prst="rect">
            <a:avLst/>
          </a:prstGeom>
        </p:spPr>
      </p:pic>
      <p:sp>
        <p:nvSpPr>
          <p:cNvPr id="5" name="Object 62">
            <a:extLst>
              <a:ext uri="{FF2B5EF4-FFF2-40B4-BE49-F238E27FC236}">
                <a16:creationId xmlns:a16="http://schemas.microsoft.com/office/drawing/2014/main" id="{531677B6-1A50-77F3-4B9C-31D13E582E54}"/>
              </a:ext>
            </a:extLst>
          </p:cNvPr>
          <p:cNvSpPr txBox="1"/>
          <p:nvPr/>
        </p:nvSpPr>
        <p:spPr>
          <a:xfrm>
            <a:off x="300895" y="1611132"/>
            <a:ext cx="3764381" cy="5078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700" kern="0" spc="-100" dirty="0">
                <a:solidFill>
                  <a:srgbClr val="FFFF00"/>
                </a:solidFill>
                <a:latin typeface="여기어때 잘난체 OTF" panose="020B0600000101010101" pitchFamily="34" charset="-127"/>
                <a:cs typeface="Gmarket Sans Bold" pitchFamily="34" charset="0"/>
              </a:rPr>
              <a:t>01.  </a:t>
            </a:r>
            <a:r>
              <a:rPr lang="en-US" sz="2700" kern="0" spc="-100" dirty="0" err="1">
                <a:solidFill>
                  <a:srgbClr val="FFFF00"/>
                </a:solidFill>
                <a:latin typeface="여기어때 잘난체 OTF" panose="020B0600000101010101" pitchFamily="34" charset="-127"/>
                <a:cs typeface="Gmarket Sans Bold" pitchFamily="34" charset="0"/>
              </a:rPr>
              <a:t>응급</a:t>
            </a:r>
            <a:r>
              <a:rPr lang="en-US" sz="2700" kern="0" spc="-100" dirty="0">
                <a:solidFill>
                  <a:srgbClr val="FFFF00"/>
                </a:solidFill>
                <a:latin typeface="여기어때 잘난체 OTF" panose="020B0600000101010101" pitchFamily="34" charset="-127"/>
                <a:cs typeface="Gmarket Sans Bold" pitchFamily="34" charset="0"/>
              </a:rPr>
              <a:t> </a:t>
            </a:r>
            <a:r>
              <a:rPr lang="ko-KR" altLang="en-US" sz="2700" kern="0" spc="-100" dirty="0">
                <a:solidFill>
                  <a:srgbClr val="FFFF00"/>
                </a:solidFill>
                <a:latin typeface="여기어때 잘난체 OTF" panose="020B0600000101010101" pitchFamily="34" charset="-127"/>
                <a:cs typeface="Gmarket Sans Bold" pitchFamily="34" charset="0"/>
              </a:rPr>
              <a:t>상황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7" name="Object 63">
            <a:extLst>
              <a:ext uri="{FF2B5EF4-FFF2-40B4-BE49-F238E27FC236}">
                <a16:creationId xmlns:a16="http://schemas.microsoft.com/office/drawing/2014/main" id="{40CF49A7-76BB-2A8C-4D7B-37A5C45F7C27}"/>
              </a:ext>
            </a:extLst>
          </p:cNvPr>
          <p:cNvSpPr txBox="1"/>
          <p:nvPr/>
        </p:nvSpPr>
        <p:spPr>
          <a:xfrm>
            <a:off x="294170" y="2357392"/>
            <a:ext cx="3771106" cy="5078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700" kern="0" spc="-100" dirty="0">
                <a:solidFill>
                  <a:srgbClr val="F0F0F0"/>
                </a:solidFill>
                <a:latin typeface="여기어때 잘난체 OTF" panose="020B0600000101010101" pitchFamily="34" charset="-127"/>
                <a:cs typeface="Gmarket Sans Bold" pitchFamily="34" charset="0"/>
              </a:rPr>
              <a:t>02.  </a:t>
            </a:r>
            <a:r>
              <a:rPr lang="ko-KR" altLang="en-US" sz="2700" kern="0" spc="-100" dirty="0">
                <a:solidFill>
                  <a:srgbClr val="F0F0F0"/>
                </a:solidFill>
                <a:latin typeface="여기어때 잘난체 OTF" panose="020B0600000101010101" pitchFamily="34" charset="-127"/>
                <a:cs typeface="Gmarket Sans Bold" pitchFamily="34" charset="0"/>
              </a:rPr>
              <a:t>사회적 고립</a:t>
            </a:r>
            <a:endParaRPr lang="en-US" dirty="0"/>
          </a:p>
        </p:txBody>
      </p:sp>
      <p:sp>
        <p:nvSpPr>
          <p:cNvPr id="8" name="Object 64">
            <a:extLst>
              <a:ext uri="{FF2B5EF4-FFF2-40B4-BE49-F238E27FC236}">
                <a16:creationId xmlns:a16="http://schemas.microsoft.com/office/drawing/2014/main" id="{8968DB4E-D9CE-8B2A-AD7C-559C8C0029DA}"/>
              </a:ext>
            </a:extLst>
          </p:cNvPr>
          <p:cNvSpPr txBox="1"/>
          <p:nvPr/>
        </p:nvSpPr>
        <p:spPr>
          <a:xfrm>
            <a:off x="294170" y="3044868"/>
            <a:ext cx="3764381" cy="5078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700" kern="0" spc="-100" dirty="0">
                <a:solidFill>
                  <a:srgbClr val="F0F0F0"/>
                </a:solidFill>
                <a:latin typeface="여기어때 잘난체 OTF" panose="020B0600000101010101" pitchFamily="34" charset="-127"/>
                <a:cs typeface="Gmarket Sans Bold" pitchFamily="34" charset="0"/>
              </a:rPr>
              <a:t>03. </a:t>
            </a:r>
            <a:r>
              <a:rPr lang="ko-KR" altLang="en-US" sz="2700" kern="0" spc="-100" dirty="0">
                <a:solidFill>
                  <a:srgbClr val="F0F0F0"/>
                </a:solidFill>
                <a:latin typeface="여기어때 잘난체 OTF" panose="020B0600000101010101" pitchFamily="34" charset="-127"/>
                <a:cs typeface="Gmarket Sans Bold" pitchFamily="34" charset="0"/>
              </a:rPr>
              <a:t>경제</a:t>
            </a:r>
            <a:endParaRPr lang="en-US" dirty="0"/>
          </a:p>
        </p:txBody>
      </p:sp>
      <p:sp>
        <p:nvSpPr>
          <p:cNvPr id="10" name="Object 65">
            <a:extLst>
              <a:ext uri="{FF2B5EF4-FFF2-40B4-BE49-F238E27FC236}">
                <a16:creationId xmlns:a16="http://schemas.microsoft.com/office/drawing/2014/main" id="{265C6B48-45D2-5695-1434-A1B942A14C7D}"/>
              </a:ext>
            </a:extLst>
          </p:cNvPr>
          <p:cNvSpPr txBox="1"/>
          <p:nvPr/>
        </p:nvSpPr>
        <p:spPr>
          <a:xfrm>
            <a:off x="300895" y="3644269"/>
            <a:ext cx="3528518" cy="5078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700" kern="0" spc="-100" dirty="0">
                <a:solidFill>
                  <a:srgbClr val="F0F0F0"/>
                </a:solidFill>
                <a:latin typeface="여기어때 잘난체 OTF" panose="020B0600000101010101" pitchFamily="34" charset="-127"/>
                <a:cs typeface="Gmarket Sans Bold" pitchFamily="34" charset="0"/>
              </a:rPr>
              <a:t>04</a:t>
            </a:r>
            <a:r>
              <a:rPr lang="en-US" sz="2700" kern="0" spc="-100">
                <a:solidFill>
                  <a:srgbClr val="F0F0F0"/>
                </a:solidFill>
                <a:latin typeface="여기어때 잘난체 OTF" panose="020B0600000101010101" pitchFamily="34" charset="-127"/>
                <a:cs typeface="Gmarket Sans Bold" pitchFamily="34" charset="0"/>
              </a:rPr>
              <a:t>. </a:t>
            </a:r>
            <a:r>
              <a:rPr lang="ko-KR" altLang="en-US" sz="2700" kern="0" spc="-100" dirty="0">
                <a:solidFill>
                  <a:srgbClr val="F0F0F0"/>
                </a:solidFill>
                <a:latin typeface="여기어때 잘난체 OTF" panose="020B0600000101010101" pitchFamily="34" charset="-127"/>
                <a:cs typeface="Gmarket Sans Bold" pitchFamily="34" charset="0"/>
              </a:rPr>
              <a:t>안전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450084" y="1478302"/>
            <a:ext cx="2223622" cy="2276793"/>
            <a:chOff x="7450084" y="1478302"/>
            <a:chExt cx="2223622" cy="22767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450084" y="1478302"/>
              <a:ext cx="2223622" cy="227679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938410" y="1478302"/>
            <a:ext cx="2263771" cy="2276793"/>
            <a:chOff x="4938410" y="1478302"/>
            <a:chExt cx="2263771" cy="227679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38410" y="1478302"/>
              <a:ext cx="2263771" cy="227679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520431" y="1237454"/>
            <a:ext cx="19034717" cy="35714"/>
            <a:chOff x="-520431" y="1237454"/>
            <a:chExt cx="19034717" cy="35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520431" y="1237454"/>
              <a:ext cx="19034717" cy="3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868106" y="4735368"/>
            <a:ext cx="10591071" cy="815573"/>
            <a:chOff x="12868106" y="4735368"/>
            <a:chExt cx="10591071" cy="81557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12868106" y="4735368"/>
              <a:ext cx="10591071" cy="81557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994355" y="386555"/>
            <a:ext cx="1740541" cy="14286"/>
            <a:chOff x="4994355" y="386555"/>
            <a:chExt cx="1740541" cy="1428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4994355" y="386555"/>
              <a:ext cx="1740541" cy="14286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>
            <a:off x="5176898" y="3044868"/>
            <a:ext cx="1786796" cy="55616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100" dirty="0">
                <a:solidFill>
                  <a:srgbClr val="2E67C6"/>
                </a:solidFill>
                <a:latin typeface="Bebas Neue" pitchFamily="34" charset="0"/>
                <a:cs typeface="Bebas Neue" pitchFamily="34" charset="0"/>
              </a:rPr>
              <a:t>emergency</a:t>
            </a:r>
            <a:endParaRPr lang="en-US" dirty="0"/>
          </a:p>
        </p:txBody>
      </p:sp>
      <p:grpSp>
        <p:nvGrpSpPr>
          <p:cNvPr id="1007" name="그룹 1007"/>
          <p:cNvGrpSpPr/>
          <p:nvPr/>
        </p:nvGrpSpPr>
        <p:grpSpPr>
          <a:xfrm>
            <a:off x="5567392" y="1786864"/>
            <a:ext cx="1005807" cy="976850"/>
            <a:chOff x="5567392" y="1786864"/>
            <a:chExt cx="1005807" cy="976850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128249" y="1362199"/>
              <a:ext cx="2011614" cy="1953700"/>
            </a:xfrm>
            <a:prstGeom prst="rect">
              <a:avLst/>
            </a:prstGeom>
          </p:spPr>
        </p:pic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567392" y="1786864"/>
              <a:ext cx="1005807" cy="97685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4975443" y="4167363"/>
            <a:ext cx="12309880" cy="6042161"/>
            <a:chOff x="4054162" y="5011135"/>
            <a:chExt cx="12309880" cy="6042161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054162" y="5011135"/>
              <a:ext cx="12309880" cy="604216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-3071597" y="4326909"/>
            <a:ext cx="10591071" cy="4447876"/>
            <a:chOff x="-3071597" y="4326909"/>
            <a:chExt cx="10591071" cy="4447876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5400000">
              <a:off x="-3071597" y="4326909"/>
              <a:ext cx="10591071" cy="444787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9990689" y="1478302"/>
            <a:ext cx="2223622" cy="2276793"/>
            <a:chOff x="9990689" y="1478302"/>
            <a:chExt cx="2223622" cy="2276793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990689" y="1478302"/>
              <a:ext cx="2223622" cy="227679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2553461" y="1478302"/>
            <a:ext cx="2223622" cy="2276793"/>
            <a:chOff x="12553461" y="1478302"/>
            <a:chExt cx="2223622" cy="2276793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553461" y="1478302"/>
              <a:ext cx="2223622" cy="2276793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8006474" y="1738120"/>
            <a:ext cx="1110841" cy="1110841"/>
            <a:chOff x="8006474" y="1738120"/>
            <a:chExt cx="1110841" cy="1110841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006474" y="1738120"/>
              <a:ext cx="1110841" cy="1110841"/>
            </a:xfrm>
            <a:prstGeom prst="rect">
              <a:avLst/>
            </a:prstGeom>
          </p:spPr>
        </p:pic>
      </p:grpSp>
      <p:sp>
        <p:nvSpPr>
          <p:cNvPr id="40" name="Object 40"/>
          <p:cNvSpPr txBox="1"/>
          <p:nvPr/>
        </p:nvSpPr>
        <p:spPr>
          <a:xfrm>
            <a:off x="7669116" y="3119002"/>
            <a:ext cx="1786796" cy="55616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100" dirty="0">
                <a:solidFill>
                  <a:srgbClr val="FFFFFF"/>
                </a:solidFill>
                <a:latin typeface="Bebas Neue" pitchFamily="34" charset="0"/>
                <a:cs typeface="Bebas Neue" pitchFamily="34" charset="0"/>
              </a:rPr>
              <a:t>lonely</a:t>
            </a:r>
            <a:endParaRPr lang="en-US" dirty="0"/>
          </a:p>
        </p:txBody>
      </p:sp>
      <p:grpSp>
        <p:nvGrpSpPr>
          <p:cNvPr id="1013" name="그룹 1013"/>
          <p:cNvGrpSpPr/>
          <p:nvPr/>
        </p:nvGrpSpPr>
        <p:grpSpPr>
          <a:xfrm>
            <a:off x="10424575" y="1680871"/>
            <a:ext cx="1355850" cy="1355850"/>
            <a:chOff x="10424575" y="1680871"/>
            <a:chExt cx="1355850" cy="1355850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424575" y="1680871"/>
              <a:ext cx="1355850" cy="1355850"/>
            </a:xfrm>
            <a:prstGeom prst="rect">
              <a:avLst/>
            </a:prstGeom>
          </p:spPr>
        </p:pic>
      </p:grpSp>
      <p:sp>
        <p:nvSpPr>
          <p:cNvPr id="44" name="Object 44"/>
          <p:cNvSpPr txBox="1"/>
          <p:nvPr/>
        </p:nvSpPr>
        <p:spPr>
          <a:xfrm>
            <a:off x="10209102" y="3161303"/>
            <a:ext cx="1786796" cy="5684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100" dirty="0">
                <a:solidFill>
                  <a:srgbClr val="FFFFFF"/>
                </a:solidFill>
                <a:latin typeface="Bebas Neue" pitchFamily="34" charset="0"/>
                <a:cs typeface="Bebas Neue" pitchFamily="34" charset="0"/>
              </a:rPr>
              <a:t>ECONOMIC</a:t>
            </a:r>
            <a:endParaRPr lang="en-US" dirty="0"/>
          </a:p>
        </p:txBody>
      </p:sp>
      <p:grpSp>
        <p:nvGrpSpPr>
          <p:cNvPr id="1014" name="그룹 1014"/>
          <p:cNvGrpSpPr/>
          <p:nvPr/>
        </p:nvGrpSpPr>
        <p:grpSpPr>
          <a:xfrm>
            <a:off x="13028016" y="1817045"/>
            <a:ext cx="1194708" cy="1194708"/>
            <a:chOff x="13028016" y="1817045"/>
            <a:chExt cx="1194708" cy="1194708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028016" y="1817045"/>
              <a:ext cx="1194708" cy="1194708"/>
            </a:xfrm>
            <a:prstGeom prst="rect">
              <a:avLst/>
            </a:prstGeom>
          </p:spPr>
        </p:pic>
      </p:grpSp>
      <p:sp>
        <p:nvSpPr>
          <p:cNvPr id="48" name="Object 48"/>
          <p:cNvSpPr txBox="1"/>
          <p:nvPr/>
        </p:nvSpPr>
        <p:spPr>
          <a:xfrm>
            <a:off x="12730217" y="3136335"/>
            <a:ext cx="1786796" cy="5684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100" dirty="0">
                <a:solidFill>
                  <a:srgbClr val="FFFFFF"/>
                </a:solidFill>
                <a:latin typeface="Bebas Neue" pitchFamily="34" charset="0"/>
                <a:cs typeface="Bebas Neue" pitchFamily="34" charset="0"/>
              </a:rPr>
              <a:t>security</a:t>
            </a:r>
            <a:endParaRPr lang="en-US" dirty="0"/>
          </a:p>
        </p:txBody>
      </p:sp>
      <p:sp>
        <p:nvSpPr>
          <p:cNvPr id="64" name="Object 64"/>
          <p:cNvSpPr txBox="1"/>
          <p:nvPr/>
        </p:nvSpPr>
        <p:spPr>
          <a:xfrm>
            <a:off x="6054852" y="393698"/>
            <a:ext cx="18562677" cy="9387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500" kern="0" spc="-100" dirty="0">
                <a:solidFill>
                  <a:srgbClr val="000000"/>
                </a:solidFill>
                <a:latin typeface="여기어때 잘난체 OTF" panose="020B0600000101010101" pitchFamily="34" charset="-127"/>
                <a:cs typeface="Gmarket Sans Bold" pitchFamily="34" charset="0"/>
              </a:rPr>
              <a:t>1인 가구 곤란한 점/요구되는 지원정책</a:t>
            </a:r>
            <a:endParaRPr lang="en-US" dirty="0"/>
          </a:p>
        </p:txBody>
      </p:sp>
      <p:grpSp>
        <p:nvGrpSpPr>
          <p:cNvPr id="1019" name="그룹 1019"/>
          <p:cNvGrpSpPr/>
          <p:nvPr/>
        </p:nvGrpSpPr>
        <p:grpSpPr>
          <a:xfrm>
            <a:off x="15038337" y="1478302"/>
            <a:ext cx="2223622" cy="2276793"/>
            <a:chOff x="15038337" y="1478302"/>
            <a:chExt cx="2223622" cy="2276793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038337" y="1478302"/>
              <a:ext cx="2223622" cy="2276793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5176966" y="1642840"/>
            <a:ext cx="1954925" cy="1954925"/>
            <a:chOff x="15176966" y="1642840"/>
            <a:chExt cx="1954925" cy="1954925"/>
          </a:xfrm>
        </p:grpSpPr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5176966" y="1642840"/>
              <a:ext cx="1954925" cy="1954925"/>
            </a:xfrm>
            <a:prstGeom prst="rect">
              <a:avLst/>
            </a:prstGeom>
          </p:spPr>
        </p:pic>
      </p:grpSp>
      <p:sp>
        <p:nvSpPr>
          <p:cNvPr id="74" name="Object 74"/>
          <p:cNvSpPr txBox="1"/>
          <p:nvPr/>
        </p:nvSpPr>
        <p:spPr>
          <a:xfrm>
            <a:off x="811293" y="393698"/>
            <a:ext cx="2449206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dirty="0">
                <a:solidFill>
                  <a:srgbClr val="2E67C6"/>
                </a:solidFill>
                <a:latin typeface="여기어때 잘난체 OTF" panose="020B0600000101010101" pitchFamily="34" charset="-127"/>
                <a:cs typeface="Gmarket Sans Bold" pitchFamily="34" charset="0"/>
              </a:rPr>
              <a:t>#4</a:t>
            </a:r>
            <a:endParaRPr lang="en-US" dirty="0"/>
          </a:p>
        </p:txBody>
      </p:sp>
      <p:sp>
        <p:nvSpPr>
          <p:cNvPr id="75" name="Object 75"/>
          <p:cNvSpPr txBox="1"/>
          <p:nvPr/>
        </p:nvSpPr>
        <p:spPr>
          <a:xfrm>
            <a:off x="1627695" y="517508"/>
            <a:ext cx="5757813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600" kern="0" spc="-100" dirty="0">
                <a:solidFill>
                  <a:srgbClr val="1A1A1A"/>
                </a:solidFill>
                <a:latin typeface="여기어때 잘난체 OTF" panose="020B0600000101010101" pitchFamily="34" charset="-127"/>
                <a:cs typeface="Gmarket Sans Bold" pitchFamily="34" charset="0"/>
              </a:rPr>
              <a:t>데이터 분석/시각화</a:t>
            </a:r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22E93FE-6C8C-A292-B09A-CB5DCD08DA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1322" y="4309069"/>
            <a:ext cx="5895975" cy="5769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1F4F129-AC31-838F-74E1-572171F5B4A9}"/>
              </a:ext>
            </a:extLst>
          </p:cNvPr>
          <p:cNvSpPr txBox="1"/>
          <p:nvPr/>
        </p:nvSpPr>
        <p:spPr>
          <a:xfrm>
            <a:off x="12265922" y="4614773"/>
            <a:ext cx="387309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/>
              <a:t>응급실 수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568EEA-1D46-2C08-F2DB-0DB22BAC5303}"/>
              </a:ext>
            </a:extLst>
          </p:cNvPr>
          <p:cNvSpPr txBox="1"/>
          <p:nvPr/>
        </p:nvSpPr>
        <p:spPr>
          <a:xfrm>
            <a:off x="11946025" y="5846699"/>
            <a:ext cx="400315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/>
              <a:t>1</a:t>
            </a:r>
            <a:r>
              <a:rPr lang="ko-KR" altLang="en-US" sz="6000" dirty="0"/>
              <a:t>인 가구수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E4DE180-3778-EAB2-0A0B-4DD2836C86AE}"/>
              </a:ext>
            </a:extLst>
          </p:cNvPr>
          <p:cNvSpPr/>
          <p:nvPr/>
        </p:nvSpPr>
        <p:spPr>
          <a:xfrm>
            <a:off x="11544863" y="5751052"/>
            <a:ext cx="4623340" cy="4571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Object 62">
            <a:extLst>
              <a:ext uri="{FF2B5EF4-FFF2-40B4-BE49-F238E27FC236}">
                <a16:creationId xmlns:a16="http://schemas.microsoft.com/office/drawing/2014/main" id="{676140D9-3CD8-12F4-ADD6-0682CE78F612}"/>
              </a:ext>
            </a:extLst>
          </p:cNvPr>
          <p:cNvSpPr txBox="1"/>
          <p:nvPr/>
        </p:nvSpPr>
        <p:spPr>
          <a:xfrm>
            <a:off x="300895" y="1611132"/>
            <a:ext cx="3764381" cy="5078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700" kern="0" spc="-100" dirty="0">
                <a:solidFill>
                  <a:srgbClr val="FFFF00"/>
                </a:solidFill>
                <a:latin typeface="여기어때 잘난체 OTF" panose="020B0600000101010101" pitchFamily="34" charset="-127"/>
                <a:cs typeface="Gmarket Sans Bold" pitchFamily="34" charset="0"/>
              </a:rPr>
              <a:t>01.  </a:t>
            </a:r>
            <a:r>
              <a:rPr lang="en-US" sz="2700" kern="0" spc="-100" dirty="0" err="1">
                <a:solidFill>
                  <a:srgbClr val="FFFF00"/>
                </a:solidFill>
                <a:latin typeface="여기어때 잘난체 OTF" panose="020B0600000101010101" pitchFamily="34" charset="-127"/>
                <a:cs typeface="Gmarket Sans Bold" pitchFamily="34" charset="0"/>
              </a:rPr>
              <a:t>응급</a:t>
            </a:r>
            <a:r>
              <a:rPr lang="en-US" sz="2700" kern="0" spc="-100" dirty="0">
                <a:solidFill>
                  <a:srgbClr val="FFFF00"/>
                </a:solidFill>
                <a:latin typeface="여기어때 잘난체 OTF" panose="020B0600000101010101" pitchFamily="34" charset="-127"/>
                <a:cs typeface="Gmarket Sans Bold" pitchFamily="34" charset="0"/>
              </a:rPr>
              <a:t> </a:t>
            </a:r>
            <a:r>
              <a:rPr lang="ko-KR" altLang="en-US" sz="2700" kern="0" spc="-100" dirty="0">
                <a:solidFill>
                  <a:srgbClr val="FFFF00"/>
                </a:solidFill>
                <a:latin typeface="여기어때 잘난체 OTF" panose="020B0600000101010101" pitchFamily="34" charset="-127"/>
                <a:cs typeface="Gmarket Sans Bold" pitchFamily="34" charset="0"/>
              </a:rPr>
              <a:t>상황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13" name="Object 63">
            <a:extLst>
              <a:ext uri="{FF2B5EF4-FFF2-40B4-BE49-F238E27FC236}">
                <a16:creationId xmlns:a16="http://schemas.microsoft.com/office/drawing/2014/main" id="{79AD76A3-B502-77AC-7F2C-884BFC5FB8B0}"/>
              </a:ext>
            </a:extLst>
          </p:cNvPr>
          <p:cNvSpPr txBox="1"/>
          <p:nvPr/>
        </p:nvSpPr>
        <p:spPr>
          <a:xfrm>
            <a:off x="294170" y="2357392"/>
            <a:ext cx="3771106" cy="5078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700" kern="0" spc="-100" dirty="0">
                <a:solidFill>
                  <a:srgbClr val="F0F0F0"/>
                </a:solidFill>
                <a:latin typeface="여기어때 잘난체 OTF" panose="020B0600000101010101" pitchFamily="34" charset="-127"/>
                <a:cs typeface="Gmarket Sans Bold" pitchFamily="34" charset="0"/>
              </a:rPr>
              <a:t>02.  </a:t>
            </a:r>
            <a:r>
              <a:rPr lang="ko-KR" altLang="en-US" sz="2700" kern="0" spc="-100" dirty="0">
                <a:solidFill>
                  <a:srgbClr val="F0F0F0"/>
                </a:solidFill>
                <a:latin typeface="여기어때 잘난체 OTF" panose="020B0600000101010101" pitchFamily="34" charset="-127"/>
                <a:cs typeface="Gmarket Sans Bold" pitchFamily="34" charset="0"/>
              </a:rPr>
              <a:t>사회적 고립</a:t>
            </a:r>
            <a:endParaRPr lang="en-US" dirty="0"/>
          </a:p>
        </p:txBody>
      </p:sp>
      <p:sp>
        <p:nvSpPr>
          <p:cNvPr id="14" name="Object 64">
            <a:extLst>
              <a:ext uri="{FF2B5EF4-FFF2-40B4-BE49-F238E27FC236}">
                <a16:creationId xmlns:a16="http://schemas.microsoft.com/office/drawing/2014/main" id="{6DDB8A72-9946-6D09-F9BA-0BCFFF227E6C}"/>
              </a:ext>
            </a:extLst>
          </p:cNvPr>
          <p:cNvSpPr txBox="1"/>
          <p:nvPr/>
        </p:nvSpPr>
        <p:spPr>
          <a:xfrm>
            <a:off x="294170" y="3044868"/>
            <a:ext cx="3764381" cy="5078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700" kern="0" spc="-100" dirty="0">
                <a:solidFill>
                  <a:srgbClr val="F0F0F0"/>
                </a:solidFill>
                <a:latin typeface="여기어때 잘난체 OTF" panose="020B0600000101010101" pitchFamily="34" charset="-127"/>
                <a:cs typeface="Gmarket Sans Bold" pitchFamily="34" charset="0"/>
              </a:rPr>
              <a:t>03. </a:t>
            </a:r>
            <a:r>
              <a:rPr lang="ko-KR" altLang="en-US" sz="2700" kern="0" spc="-100" dirty="0">
                <a:solidFill>
                  <a:srgbClr val="F0F0F0"/>
                </a:solidFill>
                <a:latin typeface="여기어때 잘난체 OTF" panose="020B0600000101010101" pitchFamily="34" charset="-127"/>
                <a:cs typeface="Gmarket Sans Bold" pitchFamily="34" charset="0"/>
              </a:rPr>
              <a:t>경제</a:t>
            </a:r>
            <a:endParaRPr lang="en-US" dirty="0"/>
          </a:p>
        </p:txBody>
      </p:sp>
      <p:sp>
        <p:nvSpPr>
          <p:cNvPr id="16" name="Object 65">
            <a:extLst>
              <a:ext uri="{FF2B5EF4-FFF2-40B4-BE49-F238E27FC236}">
                <a16:creationId xmlns:a16="http://schemas.microsoft.com/office/drawing/2014/main" id="{E42E96D9-6379-C8C2-0D29-78146374D912}"/>
              </a:ext>
            </a:extLst>
          </p:cNvPr>
          <p:cNvSpPr txBox="1"/>
          <p:nvPr/>
        </p:nvSpPr>
        <p:spPr>
          <a:xfrm>
            <a:off x="300895" y="3644269"/>
            <a:ext cx="3528518" cy="5078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700" kern="0" spc="-100" dirty="0">
                <a:solidFill>
                  <a:srgbClr val="F0F0F0"/>
                </a:solidFill>
                <a:latin typeface="여기어때 잘난체 OTF" panose="020B0600000101010101" pitchFamily="34" charset="-127"/>
                <a:cs typeface="Gmarket Sans Bold" pitchFamily="34" charset="0"/>
              </a:rPr>
              <a:t>04</a:t>
            </a:r>
            <a:r>
              <a:rPr lang="en-US" sz="2700" kern="0" spc="-100">
                <a:solidFill>
                  <a:srgbClr val="F0F0F0"/>
                </a:solidFill>
                <a:latin typeface="여기어때 잘난체 OTF" panose="020B0600000101010101" pitchFamily="34" charset="-127"/>
                <a:cs typeface="Gmarket Sans Bold" pitchFamily="34" charset="0"/>
              </a:rPr>
              <a:t>. </a:t>
            </a:r>
            <a:r>
              <a:rPr lang="ko-KR" altLang="en-US" sz="2700" kern="0" spc="-100" dirty="0">
                <a:solidFill>
                  <a:srgbClr val="F0F0F0"/>
                </a:solidFill>
                <a:latin typeface="여기어때 잘난체 OTF" panose="020B0600000101010101" pitchFamily="34" charset="-127"/>
                <a:cs typeface="Gmarket Sans Bold" pitchFamily="34" charset="0"/>
              </a:rPr>
              <a:t>안전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77243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430009" y="1478302"/>
            <a:ext cx="2263771" cy="2276793"/>
            <a:chOff x="7430009" y="1478302"/>
            <a:chExt cx="2263771" cy="22767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430009" y="1478302"/>
              <a:ext cx="2263771" cy="227679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943041" y="1462858"/>
            <a:ext cx="2223622" cy="2276793"/>
            <a:chOff x="4943041" y="1462858"/>
            <a:chExt cx="2223622" cy="227679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43041" y="1462858"/>
              <a:ext cx="2223622" cy="227679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520431" y="1237454"/>
            <a:ext cx="19034717" cy="35714"/>
            <a:chOff x="-520431" y="1237454"/>
            <a:chExt cx="19034717" cy="35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520431" y="1237454"/>
              <a:ext cx="19034717" cy="3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868106" y="4735368"/>
            <a:ext cx="10591071" cy="815573"/>
            <a:chOff x="12868106" y="4735368"/>
            <a:chExt cx="10591071" cy="81557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12868106" y="4735368"/>
              <a:ext cx="10591071" cy="81557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994355" y="386555"/>
            <a:ext cx="1740541" cy="14286"/>
            <a:chOff x="4994355" y="386555"/>
            <a:chExt cx="1740541" cy="1428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4994355" y="386555"/>
              <a:ext cx="1740541" cy="14286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>
            <a:off x="5176898" y="3044868"/>
            <a:ext cx="1786796" cy="55616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100" dirty="0">
                <a:solidFill>
                  <a:srgbClr val="FFFFFF"/>
                </a:solidFill>
                <a:latin typeface="Bebas Neue" pitchFamily="34" charset="0"/>
                <a:cs typeface="Bebas Neue" pitchFamily="34" charset="0"/>
              </a:rPr>
              <a:t>emergency</a:t>
            </a:r>
            <a:endParaRPr lang="en-US" dirty="0"/>
          </a:p>
        </p:txBody>
      </p:sp>
      <p:grpSp>
        <p:nvGrpSpPr>
          <p:cNvPr id="1007" name="그룹 1007"/>
          <p:cNvGrpSpPr/>
          <p:nvPr/>
        </p:nvGrpSpPr>
        <p:grpSpPr>
          <a:xfrm>
            <a:off x="5567392" y="1786864"/>
            <a:ext cx="1005807" cy="976850"/>
            <a:chOff x="5567392" y="1786864"/>
            <a:chExt cx="1005807" cy="976850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567392" y="1786864"/>
              <a:ext cx="1005807" cy="97685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4913099" y="3976382"/>
            <a:ext cx="12309880" cy="6042161"/>
            <a:chOff x="2886561" y="3986055"/>
            <a:chExt cx="12309880" cy="6042161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886561" y="3986055"/>
              <a:ext cx="12309880" cy="604216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-3071597" y="4326909"/>
            <a:ext cx="10591071" cy="4447876"/>
            <a:chOff x="-3071597" y="4326909"/>
            <a:chExt cx="10591071" cy="4447876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5400000">
              <a:off x="-3071597" y="4326909"/>
              <a:ext cx="10591071" cy="444787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9990689" y="1478302"/>
            <a:ext cx="2223622" cy="2276793"/>
            <a:chOff x="9990689" y="1478302"/>
            <a:chExt cx="2223622" cy="2276793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990689" y="1478302"/>
              <a:ext cx="2223622" cy="227679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2553461" y="1478302"/>
            <a:ext cx="2223622" cy="2276793"/>
            <a:chOff x="12553461" y="1478302"/>
            <a:chExt cx="2223622" cy="2276793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553461" y="1478302"/>
              <a:ext cx="2223622" cy="2276793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8006474" y="1738120"/>
            <a:ext cx="1110841" cy="1110841"/>
            <a:chOff x="8006474" y="1738120"/>
            <a:chExt cx="1110841" cy="1110841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006474" y="1738120"/>
              <a:ext cx="1110841" cy="1110841"/>
            </a:xfrm>
            <a:prstGeom prst="rect">
              <a:avLst/>
            </a:prstGeom>
          </p:spPr>
        </p:pic>
      </p:grpSp>
      <p:sp>
        <p:nvSpPr>
          <p:cNvPr id="39" name="Object 39"/>
          <p:cNvSpPr txBox="1"/>
          <p:nvPr/>
        </p:nvSpPr>
        <p:spPr>
          <a:xfrm>
            <a:off x="7669116" y="3119002"/>
            <a:ext cx="1786796" cy="55616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100" dirty="0">
                <a:solidFill>
                  <a:srgbClr val="2E67C6"/>
                </a:solidFill>
                <a:latin typeface="Bebas Neue" pitchFamily="34" charset="0"/>
                <a:cs typeface="Bebas Neue" pitchFamily="34" charset="0"/>
              </a:rPr>
              <a:t>lonely</a:t>
            </a:r>
            <a:endParaRPr lang="en-US" dirty="0"/>
          </a:p>
        </p:txBody>
      </p:sp>
      <p:grpSp>
        <p:nvGrpSpPr>
          <p:cNvPr id="1013" name="그룹 1013"/>
          <p:cNvGrpSpPr/>
          <p:nvPr/>
        </p:nvGrpSpPr>
        <p:grpSpPr>
          <a:xfrm>
            <a:off x="10424575" y="1680871"/>
            <a:ext cx="1355850" cy="1355850"/>
            <a:chOff x="10424575" y="1680871"/>
            <a:chExt cx="1355850" cy="1355850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424575" y="1680871"/>
              <a:ext cx="1355850" cy="1355850"/>
            </a:xfrm>
            <a:prstGeom prst="rect">
              <a:avLst/>
            </a:prstGeom>
          </p:spPr>
        </p:pic>
      </p:grpSp>
      <p:sp>
        <p:nvSpPr>
          <p:cNvPr id="43" name="Object 43"/>
          <p:cNvSpPr txBox="1"/>
          <p:nvPr/>
        </p:nvSpPr>
        <p:spPr>
          <a:xfrm>
            <a:off x="10209102" y="3161303"/>
            <a:ext cx="1786796" cy="5684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100" dirty="0">
                <a:solidFill>
                  <a:srgbClr val="FFFFFF"/>
                </a:solidFill>
                <a:latin typeface="Bebas Neue" pitchFamily="34" charset="0"/>
                <a:cs typeface="Bebas Neue" pitchFamily="34" charset="0"/>
              </a:rPr>
              <a:t>ECONOMIC</a:t>
            </a:r>
            <a:endParaRPr lang="en-US" dirty="0"/>
          </a:p>
        </p:txBody>
      </p:sp>
      <p:grpSp>
        <p:nvGrpSpPr>
          <p:cNvPr id="1014" name="그룹 1014"/>
          <p:cNvGrpSpPr/>
          <p:nvPr/>
        </p:nvGrpSpPr>
        <p:grpSpPr>
          <a:xfrm>
            <a:off x="13028016" y="1817045"/>
            <a:ext cx="1194708" cy="1194708"/>
            <a:chOff x="13028016" y="1817045"/>
            <a:chExt cx="1194708" cy="1194708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028016" y="1817045"/>
              <a:ext cx="1194708" cy="1194708"/>
            </a:xfrm>
            <a:prstGeom prst="rect">
              <a:avLst/>
            </a:prstGeom>
          </p:spPr>
        </p:pic>
      </p:grpSp>
      <p:sp>
        <p:nvSpPr>
          <p:cNvPr id="47" name="Object 47"/>
          <p:cNvSpPr txBox="1"/>
          <p:nvPr/>
        </p:nvSpPr>
        <p:spPr>
          <a:xfrm>
            <a:off x="12730217" y="3136335"/>
            <a:ext cx="1786796" cy="5684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100" dirty="0">
                <a:solidFill>
                  <a:srgbClr val="FFFFFF"/>
                </a:solidFill>
                <a:latin typeface="Bebas Neue" pitchFamily="34" charset="0"/>
                <a:cs typeface="Bebas Neue" pitchFamily="34" charset="0"/>
              </a:rPr>
              <a:t>security</a:t>
            </a:r>
            <a:endParaRPr lang="en-US" dirty="0"/>
          </a:p>
        </p:txBody>
      </p:sp>
      <p:sp>
        <p:nvSpPr>
          <p:cNvPr id="63" name="Object 63"/>
          <p:cNvSpPr txBox="1"/>
          <p:nvPr/>
        </p:nvSpPr>
        <p:spPr>
          <a:xfrm>
            <a:off x="6054852" y="393698"/>
            <a:ext cx="18562677" cy="9387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500" kern="0" spc="-100" dirty="0">
                <a:solidFill>
                  <a:srgbClr val="000000"/>
                </a:solidFill>
                <a:latin typeface="여기어때 잘난체 OTF" panose="020B0600000101010101" pitchFamily="34" charset="-127"/>
                <a:cs typeface="Gmarket Sans Bold" pitchFamily="34" charset="0"/>
              </a:rPr>
              <a:t>1인 가구 곤란한 점/요구되는 지원정책</a:t>
            </a:r>
            <a:endParaRPr lang="en-US" dirty="0"/>
          </a:p>
        </p:txBody>
      </p:sp>
      <p:grpSp>
        <p:nvGrpSpPr>
          <p:cNvPr id="1019" name="그룹 1019"/>
          <p:cNvGrpSpPr/>
          <p:nvPr/>
        </p:nvGrpSpPr>
        <p:grpSpPr>
          <a:xfrm>
            <a:off x="15038337" y="1478302"/>
            <a:ext cx="2223622" cy="2276793"/>
            <a:chOff x="15038337" y="1478302"/>
            <a:chExt cx="2223622" cy="2276793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038337" y="1478302"/>
              <a:ext cx="2223622" cy="2276793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5176966" y="1642840"/>
            <a:ext cx="1954925" cy="1954925"/>
            <a:chOff x="15176966" y="1642840"/>
            <a:chExt cx="1954925" cy="1954925"/>
          </a:xfrm>
        </p:grpSpPr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5176966" y="1642840"/>
              <a:ext cx="1954925" cy="1954925"/>
            </a:xfrm>
            <a:prstGeom prst="rect">
              <a:avLst/>
            </a:prstGeom>
          </p:spPr>
        </p:pic>
      </p:grpSp>
      <p:sp>
        <p:nvSpPr>
          <p:cNvPr id="72" name="Object 72"/>
          <p:cNvSpPr txBox="1"/>
          <p:nvPr/>
        </p:nvSpPr>
        <p:spPr>
          <a:xfrm>
            <a:off x="811293" y="393698"/>
            <a:ext cx="2449206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dirty="0">
                <a:solidFill>
                  <a:srgbClr val="2E67C6"/>
                </a:solidFill>
                <a:latin typeface="여기어때 잘난체 OTF" panose="020B0600000101010101" pitchFamily="34" charset="-127"/>
                <a:cs typeface="Gmarket Sans Bold" pitchFamily="34" charset="0"/>
              </a:rPr>
              <a:t>#4</a:t>
            </a:r>
            <a:endParaRPr lang="en-US" dirty="0"/>
          </a:p>
        </p:txBody>
      </p:sp>
      <p:sp>
        <p:nvSpPr>
          <p:cNvPr id="73" name="Object 73"/>
          <p:cNvSpPr txBox="1"/>
          <p:nvPr/>
        </p:nvSpPr>
        <p:spPr>
          <a:xfrm>
            <a:off x="1627695" y="517508"/>
            <a:ext cx="5757813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600" kern="0" spc="-100" dirty="0">
                <a:solidFill>
                  <a:srgbClr val="1A1A1A"/>
                </a:solidFill>
                <a:latin typeface="여기어때 잘난체 OTF" panose="020B0600000101010101" pitchFamily="34" charset="-127"/>
                <a:cs typeface="Gmarket Sans Bold" pitchFamily="34" charset="0"/>
              </a:rPr>
              <a:t>데이터 분석/시각화</a:t>
            </a:r>
            <a:endParaRPr 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3391A620-AD45-8942-F59B-72B1D4F23E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5304" y="5792356"/>
            <a:ext cx="5302340" cy="4086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5DD6A90C-D4BE-D088-ECAC-063AF8D826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8063" y="5834394"/>
            <a:ext cx="5482788" cy="404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45912AC-EB13-429E-A0DE-D50ED214D808}"/>
              </a:ext>
            </a:extLst>
          </p:cNvPr>
          <p:cNvSpPr txBox="1"/>
          <p:nvPr/>
        </p:nvSpPr>
        <p:spPr>
          <a:xfrm>
            <a:off x="6429411" y="4607265"/>
            <a:ext cx="449847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highlight>
                  <a:srgbClr val="C0C0C0"/>
                </a:highlight>
              </a:rPr>
              <a:t>외로움 </a:t>
            </a:r>
            <a:r>
              <a:rPr lang="en-US" altLang="ko-KR" sz="4400" dirty="0">
                <a:highlight>
                  <a:srgbClr val="C0C0C0"/>
                </a:highlight>
              </a:rPr>
              <a:t>(%)</a:t>
            </a:r>
            <a:endParaRPr lang="ko-KR" altLang="en-US" sz="4400" dirty="0">
              <a:highlight>
                <a:srgbClr val="C0C0C0"/>
              </a:highlight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B68A371-5663-B64E-0D83-9769B5985FE2}"/>
              </a:ext>
            </a:extLst>
          </p:cNvPr>
          <p:cNvSpPr txBox="1"/>
          <p:nvPr/>
        </p:nvSpPr>
        <p:spPr>
          <a:xfrm>
            <a:off x="11766570" y="4268710"/>
            <a:ext cx="449847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dirty="0">
                <a:highlight>
                  <a:srgbClr val="00FF00"/>
                </a:highlight>
              </a:rPr>
              <a:t>지역사회 관계망</a:t>
            </a:r>
            <a:r>
              <a:rPr lang="ko-KR" altLang="en-US" sz="4400" dirty="0"/>
              <a:t> 지원 정책 </a:t>
            </a:r>
            <a:r>
              <a:rPr lang="en-US" altLang="ko-KR" sz="4400" dirty="0"/>
              <a:t>(%)</a:t>
            </a:r>
            <a:endParaRPr lang="ko-KR" altLang="en-US" sz="4400" dirty="0"/>
          </a:p>
        </p:txBody>
      </p:sp>
      <p:sp>
        <p:nvSpPr>
          <p:cNvPr id="14" name="Object 62">
            <a:extLst>
              <a:ext uri="{FF2B5EF4-FFF2-40B4-BE49-F238E27FC236}">
                <a16:creationId xmlns:a16="http://schemas.microsoft.com/office/drawing/2014/main" id="{8A81605F-3664-2F08-E662-1D8ACFF8D1B1}"/>
              </a:ext>
            </a:extLst>
          </p:cNvPr>
          <p:cNvSpPr txBox="1"/>
          <p:nvPr/>
        </p:nvSpPr>
        <p:spPr>
          <a:xfrm>
            <a:off x="300895" y="1611132"/>
            <a:ext cx="3764381" cy="5078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700" kern="0" spc="-100" dirty="0">
                <a:solidFill>
                  <a:srgbClr val="F0F0F0"/>
                </a:solidFill>
                <a:latin typeface="여기어때 잘난체 OTF" panose="020B0600000101010101" pitchFamily="34" charset="-127"/>
                <a:cs typeface="Gmarket Sans Bold" pitchFamily="34" charset="0"/>
              </a:rPr>
              <a:t>01.  </a:t>
            </a:r>
            <a:r>
              <a:rPr lang="en-US" sz="2700" kern="0" spc="-100" dirty="0" err="1">
                <a:solidFill>
                  <a:srgbClr val="F0F0F0"/>
                </a:solidFill>
                <a:latin typeface="여기어때 잘난체 OTF" panose="020B0600000101010101" pitchFamily="34" charset="-127"/>
                <a:cs typeface="Gmarket Sans Bold" pitchFamily="34" charset="0"/>
              </a:rPr>
              <a:t>응급</a:t>
            </a:r>
            <a:r>
              <a:rPr lang="en-US" sz="2700" kern="0" spc="-100" dirty="0">
                <a:solidFill>
                  <a:srgbClr val="F0F0F0"/>
                </a:solidFill>
                <a:latin typeface="여기어때 잘난체 OTF" panose="020B0600000101010101" pitchFamily="34" charset="-127"/>
                <a:cs typeface="Gmarket Sans Bold" pitchFamily="34" charset="0"/>
              </a:rPr>
              <a:t> </a:t>
            </a:r>
            <a:r>
              <a:rPr lang="ko-KR" altLang="en-US" sz="2700" kern="0" spc="-100" dirty="0">
                <a:solidFill>
                  <a:srgbClr val="F0F0F0"/>
                </a:solidFill>
                <a:latin typeface="여기어때 잘난체 OTF" panose="020B0600000101010101" pitchFamily="34" charset="-127"/>
                <a:cs typeface="Gmarket Sans Bold" pitchFamily="34" charset="0"/>
              </a:rPr>
              <a:t>상황</a:t>
            </a:r>
            <a:endParaRPr lang="en-US" dirty="0"/>
          </a:p>
        </p:txBody>
      </p:sp>
      <p:sp>
        <p:nvSpPr>
          <p:cNvPr id="16" name="Object 63">
            <a:extLst>
              <a:ext uri="{FF2B5EF4-FFF2-40B4-BE49-F238E27FC236}">
                <a16:creationId xmlns:a16="http://schemas.microsoft.com/office/drawing/2014/main" id="{D7C2B748-7F2B-443B-96CB-808F956B6998}"/>
              </a:ext>
            </a:extLst>
          </p:cNvPr>
          <p:cNvSpPr txBox="1"/>
          <p:nvPr/>
        </p:nvSpPr>
        <p:spPr>
          <a:xfrm>
            <a:off x="304800" y="2357392"/>
            <a:ext cx="3771106" cy="5078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700" kern="0" spc="-100" dirty="0">
                <a:solidFill>
                  <a:srgbClr val="FFFF00"/>
                </a:solidFill>
                <a:latin typeface="여기어때 잘난체 OTF" panose="020B0600000101010101" pitchFamily="34" charset="-127"/>
                <a:cs typeface="Gmarket Sans Bold" pitchFamily="34" charset="0"/>
              </a:rPr>
              <a:t>02.  </a:t>
            </a:r>
            <a:r>
              <a:rPr lang="ko-KR" altLang="en-US" sz="2700" kern="0" spc="-100" dirty="0">
                <a:solidFill>
                  <a:srgbClr val="FFFF00"/>
                </a:solidFill>
                <a:latin typeface="여기어때 잘난체 OTF" panose="020B0600000101010101" pitchFamily="34" charset="-127"/>
                <a:cs typeface="Gmarket Sans Bold" pitchFamily="34" charset="0"/>
              </a:rPr>
              <a:t>사회적 고립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17" name="Object 64">
            <a:extLst>
              <a:ext uri="{FF2B5EF4-FFF2-40B4-BE49-F238E27FC236}">
                <a16:creationId xmlns:a16="http://schemas.microsoft.com/office/drawing/2014/main" id="{D2C5C09F-47AC-497B-0F34-E404945E221C}"/>
              </a:ext>
            </a:extLst>
          </p:cNvPr>
          <p:cNvSpPr txBox="1"/>
          <p:nvPr/>
        </p:nvSpPr>
        <p:spPr>
          <a:xfrm>
            <a:off x="294170" y="3044868"/>
            <a:ext cx="3764381" cy="5078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700" kern="0" spc="-100" dirty="0">
                <a:solidFill>
                  <a:srgbClr val="F0F0F0"/>
                </a:solidFill>
                <a:latin typeface="여기어때 잘난체 OTF" panose="020B0600000101010101" pitchFamily="34" charset="-127"/>
                <a:cs typeface="Gmarket Sans Bold" pitchFamily="34" charset="0"/>
              </a:rPr>
              <a:t>03. </a:t>
            </a:r>
            <a:r>
              <a:rPr lang="ko-KR" altLang="en-US" sz="2700" kern="0" spc="-100" dirty="0">
                <a:solidFill>
                  <a:srgbClr val="F0F0F0"/>
                </a:solidFill>
                <a:latin typeface="여기어때 잘난체 OTF" panose="020B0600000101010101" pitchFamily="34" charset="-127"/>
                <a:cs typeface="Gmarket Sans Bold" pitchFamily="34" charset="0"/>
              </a:rPr>
              <a:t>경제</a:t>
            </a:r>
            <a:endParaRPr lang="en-US" dirty="0"/>
          </a:p>
        </p:txBody>
      </p:sp>
      <p:sp>
        <p:nvSpPr>
          <p:cNvPr id="19" name="Object 65">
            <a:extLst>
              <a:ext uri="{FF2B5EF4-FFF2-40B4-BE49-F238E27FC236}">
                <a16:creationId xmlns:a16="http://schemas.microsoft.com/office/drawing/2014/main" id="{C185F3BE-7242-4E86-762B-EBE7F014DD8A}"/>
              </a:ext>
            </a:extLst>
          </p:cNvPr>
          <p:cNvSpPr txBox="1"/>
          <p:nvPr/>
        </p:nvSpPr>
        <p:spPr>
          <a:xfrm>
            <a:off x="300895" y="3644269"/>
            <a:ext cx="3528518" cy="5078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700" kern="0" spc="-100" dirty="0">
                <a:solidFill>
                  <a:srgbClr val="F0F0F0"/>
                </a:solidFill>
                <a:latin typeface="여기어때 잘난체 OTF" panose="020B0600000101010101" pitchFamily="34" charset="-127"/>
                <a:cs typeface="Gmarket Sans Bold" pitchFamily="34" charset="0"/>
              </a:rPr>
              <a:t>04</a:t>
            </a:r>
            <a:r>
              <a:rPr lang="en-US" sz="2700" kern="0" spc="-100">
                <a:solidFill>
                  <a:srgbClr val="F0F0F0"/>
                </a:solidFill>
                <a:latin typeface="여기어때 잘난체 OTF" panose="020B0600000101010101" pitchFamily="34" charset="-127"/>
                <a:cs typeface="Gmarket Sans Bold" pitchFamily="34" charset="0"/>
              </a:rPr>
              <a:t>. </a:t>
            </a:r>
            <a:r>
              <a:rPr lang="ko-KR" altLang="en-US" sz="2700" kern="0" spc="-100" dirty="0">
                <a:solidFill>
                  <a:srgbClr val="F0F0F0"/>
                </a:solidFill>
                <a:latin typeface="여기어때 잘난체 OTF" panose="020B0600000101010101" pitchFamily="34" charset="-127"/>
                <a:cs typeface="Gmarket Sans Bold" pitchFamily="34" charset="0"/>
              </a:rPr>
              <a:t>안전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511520" y="1523943"/>
            <a:ext cx="2223622" cy="2276793"/>
            <a:chOff x="12511520" y="1523943"/>
            <a:chExt cx="2223622" cy="22767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511520" y="1523943"/>
              <a:ext cx="2223622" cy="227679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970101" y="1504128"/>
            <a:ext cx="2263771" cy="2292237"/>
            <a:chOff x="14970101" y="1504128"/>
            <a:chExt cx="2263771" cy="229223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970101" y="1504128"/>
              <a:ext cx="2263771" cy="229223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943041" y="1462858"/>
            <a:ext cx="2223622" cy="2276793"/>
            <a:chOff x="4943041" y="1462858"/>
            <a:chExt cx="2223622" cy="227679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943041" y="1462858"/>
              <a:ext cx="2223622" cy="227679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520431" y="1237454"/>
            <a:ext cx="19034717" cy="35714"/>
            <a:chOff x="-520431" y="1237454"/>
            <a:chExt cx="19034717" cy="3571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520431" y="1237454"/>
              <a:ext cx="19034717" cy="357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868106" y="4735368"/>
            <a:ext cx="10591071" cy="815573"/>
            <a:chOff x="12868106" y="4735368"/>
            <a:chExt cx="10591071" cy="81557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12868106" y="4735368"/>
              <a:ext cx="10591071" cy="81557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994355" y="386555"/>
            <a:ext cx="1740541" cy="14286"/>
            <a:chOff x="4994355" y="386555"/>
            <a:chExt cx="1740541" cy="1428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4994355" y="386555"/>
              <a:ext cx="1740541" cy="14286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>
            <a:off x="5176898" y="3044868"/>
            <a:ext cx="1786796" cy="55616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100" dirty="0">
                <a:solidFill>
                  <a:srgbClr val="FFFFFF"/>
                </a:solidFill>
                <a:latin typeface="Bebas Neue" pitchFamily="34" charset="0"/>
                <a:cs typeface="Bebas Neue" pitchFamily="34" charset="0"/>
              </a:rPr>
              <a:t>emergency</a:t>
            </a:r>
            <a:endParaRPr lang="en-US" dirty="0"/>
          </a:p>
        </p:txBody>
      </p:sp>
      <p:grpSp>
        <p:nvGrpSpPr>
          <p:cNvPr id="1007" name="그룹 1007"/>
          <p:cNvGrpSpPr/>
          <p:nvPr/>
        </p:nvGrpSpPr>
        <p:grpSpPr>
          <a:xfrm>
            <a:off x="5567392" y="1786864"/>
            <a:ext cx="1005807" cy="976850"/>
            <a:chOff x="5567392" y="1786864"/>
            <a:chExt cx="1005807" cy="976850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567392" y="1786864"/>
              <a:ext cx="1005807" cy="97685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-3071597" y="4326909"/>
            <a:ext cx="10591071" cy="4447876"/>
            <a:chOff x="-3071597" y="4326909"/>
            <a:chExt cx="10591071" cy="4447876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5400000">
              <a:off x="-3071597" y="4326909"/>
              <a:ext cx="10591071" cy="444787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990689" y="1478302"/>
            <a:ext cx="2223622" cy="2276793"/>
            <a:chOff x="9990689" y="1478302"/>
            <a:chExt cx="2223622" cy="2276793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990689" y="1478302"/>
              <a:ext cx="2223622" cy="227679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7477774" y="1447414"/>
            <a:ext cx="2223622" cy="2276793"/>
            <a:chOff x="7477774" y="1447414"/>
            <a:chExt cx="2223622" cy="2276793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477774" y="1447414"/>
              <a:ext cx="2223622" cy="227679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8006474" y="1738120"/>
            <a:ext cx="1110841" cy="1110841"/>
            <a:chOff x="8006474" y="1738120"/>
            <a:chExt cx="1110841" cy="1110841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006474" y="1738120"/>
              <a:ext cx="1110841" cy="1110841"/>
            </a:xfrm>
            <a:prstGeom prst="rect">
              <a:avLst/>
            </a:prstGeom>
          </p:spPr>
        </p:pic>
      </p:grpSp>
      <p:sp>
        <p:nvSpPr>
          <p:cNvPr id="36" name="Object 36"/>
          <p:cNvSpPr txBox="1"/>
          <p:nvPr/>
        </p:nvSpPr>
        <p:spPr>
          <a:xfrm>
            <a:off x="7669116" y="3119002"/>
            <a:ext cx="1786796" cy="55616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100" dirty="0">
                <a:solidFill>
                  <a:srgbClr val="FFFFFF"/>
                </a:solidFill>
                <a:latin typeface="Bebas Neue" pitchFamily="34" charset="0"/>
                <a:cs typeface="Bebas Neue" pitchFamily="34" charset="0"/>
              </a:rPr>
              <a:t>lonely</a:t>
            </a:r>
            <a:endParaRPr lang="en-US" dirty="0"/>
          </a:p>
        </p:txBody>
      </p:sp>
      <p:grpSp>
        <p:nvGrpSpPr>
          <p:cNvPr id="1012" name="그룹 1012"/>
          <p:cNvGrpSpPr/>
          <p:nvPr/>
        </p:nvGrpSpPr>
        <p:grpSpPr>
          <a:xfrm>
            <a:off x="10424575" y="1680871"/>
            <a:ext cx="1355850" cy="1355850"/>
            <a:chOff x="10424575" y="1680871"/>
            <a:chExt cx="1355850" cy="1355850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424575" y="1680871"/>
              <a:ext cx="1355850" cy="1355850"/>
            </a:xfrm>
            <a:prstGeom prst="rect">
              <a:avLst/>
            </a:prstGeom>
          </p:spPr>
        </p:pic>
      </p:grpSp>
      <p:sp>
        <p:nvSpPr>
          <p:cNvPr id="40" name="Object 40"/>
          <p:cNvSpPr txBox="1"/>
          <p:nvPr/>
        </p:nvSpPr>
        <p:spPr>
          <a:xfrm>
            <a:off x="10209102" y="3161303"/>
            <a:ext cx="1786796" cy="5684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100" dirty="0">
                <a:solidFill>
                  <a:srgbClr val="FFFFFF"/>
                </a:solidFill>
                <a:latin typeface="Bebas Neue" pitchFamily="34" charset="0"/>
                <a:cs typeface="Bebas Neue" pitchFamily="34" charset="0"/>
              </a:rPr>
              <a:t>ECONOMIC</a:t>
            </a:r>
            <a:endParaRPr lang="en-US" dirty="0"/>
          </a:p>
        </p:txBody>
      </p:sp>
      <p:grpSp>
        <p:nvGrpSpPr>
          <p:cNvPr id="1013" name="그룹 1013"/>
          <p:cNvGrpSpPr/>
          <p:nvPr/>
        </p:nvGrpSpPr>
        <p:grpSpPr>
          <a:xfrm>
            <a:off x="13081081" y="1817045"/>
            <a:ext cx="1141644" cy="1194708"/>
            <a:chOff x="13081081" y="1817045"/>
            <a:chExt cx="1141644" cy="1194708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081081" y="1817045"/>
              <a:ext cx="1141644" cy="1194708"/>
            </a:xfrm>
            <a:prstGeom prst="rect">
              <a:avLst/>
            </a:prstGeom>
          </p:spPr>
        </p:pic>
      </p:grpSp>
      <p:sp>
        <p:nvSpPr>
          <p:cNvPr id="44" name="Object 44"/>
          <p:cNvSpPr txBox="1"/>
          <p:nvPr/>
        </p:nvSpPr>
        <p:spPr>
          <a:xfrm>
            <a:off x="12730217" y="3136335"/>
            <a:ext cx="1786796" cy="5684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100" dirty="0">
                <a:solidFill>
                  <a:srgbClr val="FFFFFF"/>
                </a:solidFill>
                <a:latin typeface="Bebas Neue" pitchFamily="34" charset="0"/>
                <a:cs typeface="Bebas Neue" pitchFamily="34" charset="0"/>
              </a:rPr>
              <a:t>security</a:t>
            </a:r>
            <a:endParaRPr lang="en-US" dirty="0"/>
          </a:p>
        </p:txBody>
      </p:sp>
      <p:sp>
        <p:nvSpPr>
          <p:cNvPr id="60" name="Object 60"/>
          <p:cNvSpPr txBox="1"/>
          <p:nvPr/>
        </p:nvSpPr>
        <p:spPr>
          <a:xfrm>
            <a:off x="6054852" y="393698"/>
            <a:ext cx="18562677" cy="9387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500" kern="0" spc="-100" dirty="0">
                <a:solidFill>
                  <a:srgbClr val="000000"/>
                </a:solidFill>
                <a:latin typeface="여기어때 잘난체 OTF" panose="020B0600000101010101" pitchFamily="34" charset="-127"/>
                <a:cs typeface="Gmarket Sans Bold" pitchFamily="34" charset="0"/>
              </a:rPr>
              <a:t>1인 가구 곤란한 점/요구되는 지원정책</a:t>
            </a:r>
            <a:endParaRPr lang="en-US" dirty="0"/>
          </a:p>
        </p:txBody>
      </p:sp>
      <p:grpSp>
        <p:nvGrpSpPr>
          <p:cNvPr id="1018" name="그룹 1018"/>
          <p:cNvGrpSpPr/>
          <p:nvPr/>
        </p:nvGrpSpPr>
        <p:grpSpPr>
          <a:xfrm>
            <a:off x="15176966" y="1642840"/>
            <a:ext cx="1954925" cy="1954925"/>
            <a:chOff x="15176966" y="1642840"/>
            <a:chExt cx="1954925" cy="1954925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5176966" y="1642840"/>
              <a:ext cx="1954925" cy="1954925"/>
            </a:xfrm>
            <a:prstGeom prst="rect">
              <a:avLst/>
            </a:prstGeom>
          </p:spPr>
        </p:pic>
      </p:grpSp>
      <p:sp>
        <p:nvSpPr>
          <p:cNvPr id="69" name="Object 69"/>
          <p:cNvSpPr txBox="1"/>
          <p:nvPr/>
        </p:nvSpPr>
        <p:spPr>
          <a:xfrm>
            <a:off x="224701" y="8262955"/>
            <a:ext cx="6334763" cy="14465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200" kern="0" spc="-100" dirty="0">
                <a:solidFill>
                  <a:srgbClr val="FFFFFF"/>
                </a:solidFill>
                <a:latin typeface="여기어때 잘난체 OTF" panose="020B0600000101010101" pitchFamily="34" charset="-127"/>
                <a:cs typeface="Gmarket Sans Medium" pitchFamily="34" charset="0"/>
              </a:rPr>
              <a:t>자원봉사활동 참여</a:t>
            </a:r>
          </a:p>
          <a:p>
            <a:endParaRPr lang="en-US" sz="2200" kern="0" spc="-100" dirty="0">
              <a:solidFill>
                <a:srgbClr val="FFFFFF"/>
              </a:solidFill>
              <a:latin typeface="여기어때 잘난체 OTF" panose="020B0600000101010101" pitchFamily="34" charset="-127"/>
              <a:cs typeface="Gmarket Sans Medium" pitchFamily="34" charset="0"/>
            </a:endParaRPr>
          </a:p>
          <a:p>
            <a:r>
              <a:rPr lang="en-US" sz="2200" kern="0" spc="-100" dirty="0">
                <a:solidFill>
                  <a:srgbClr val="FFFFFF"/>
                </a:solidFill>
                <a:latin typeface="여기어때 잘난체 OTF" panose="020B0600000101010101" pitchFamily="34" charset="-127"/>
                <a:cs typeface="Gmarket Sans Medium" pitchFamily="34" charset="0"/>
              </a:rPr>
              <a:t>노인들을 위한 문화시설</a:t>
            </a:r>
          </a:p>
          <a:p>
            <a:r>
              <a:rPr lang="en-US" sz="2200" kern="0" spc="-100" dirty="0">
                <a:solidFill>
                  <a:srgbClr val="FFFFFF"/>
                </a:solidFill>
                <a:latin typeface="여기어때 잘난체 OTF" panose="020B0600000101010101" pitchFamily="34" charset="-127"/>
                <a:cs typeface="Gmarket Sans Medium" pitchFamily="34" charset="0"/>
              </a:rPr>
              <a:t>주민센터의 무료클래스 제공</a:t>
            </a:r>
            <a:endParaRPr lang="en-US" dirty="0"/>
          </a:p>
        </p:txBody>
      </p:sp>
      <p:sp>
        <p:nvSpPr>
          <p:cNvPr id="70" name="Object 70"/>
          <p:cNvSpPr txBox="1"/>
          <p:nvPr/>
        </p:nvSpPr>
        <p:spPr>
          <a:xfrm>
            <a:off x="226636" y="7360371"/>
            <a:ext cx="6334763" cy="6001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300" b="1" kern="0" spc="-100" dirty="0">
                <a:solidFill>
                  <a:srgbClr val="FFFFFF"/>
                </a:solidFill>
                <a:latin typeface="여기어때 잘난체 OTF" panose="020B0600000101010101" pitchFamily="34" charset="-127"/>
                <a:cs typeface="Gmarket Sans Medium" pitchFamily="34" charset="0"/>
              </a:rPr>
              <a:t>70대 노인들의 외로움</a:t>
            </a:r>
            <a:endParaRPr lang="en-US" dirty="0"/>
          </a:p>
        </p:txBody>
      </p:sp>
      <p:grpSp>
        <p:nvGrpSpPr>
          <p:cNvPr id="1020" name="그룹 1020"/>
          <p:cNvGrpSpPr/>
          <p:nvPr/>
        </p:nvGrpSpPr>
        <p:grpSpPr>
          <a:xfrm>
            <a:off x="4975235" y="4103158"/>
            <a:ext cx="12309880" cy="6042161"/>
            <a:chOff x="4943041" y="3972458"/>
            <a:chExt cx="12309880" cy="6042161"/>
          </a:xfrm>
        </p:grpSpPr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943041" y="3972458"/>
              <a:ext cx="12309880" cy="6042161"/>
            </a:xfrm>
            <a:prstGeom prst="rect">
              <a:avLst/>
            </a:prstGeom>
          </p:spPr>
        </p:pic>
      </p:grpSp>
      <p:sp>
        <p:nvSpPr>
          <p:cNvPr id="74" name="Object 74"/>
          <p:cNvSpPr txBox="1"/>
          <p:nvPr/>
        </p:nvSpPr>
        <p:spPr>
          <a:xfrm>
            <a:off x="811293" y="393698"/>
            <a:ext cx="2449206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dirty="0">
                <a:solidFill>
                  <a:srgbClr val="2E67C6"/>
                </a:solidFill>
                <a:latin typeface="여기어때 잘난체 OTF" panose="020B0600000101010101" pitchFamily="34" charset="-127"/>
                <a:cs typeface="Gmarket Sans Bold" pitchFamily="34" charset="0"/>
              </a:rPr>
              <a:t>#4</a:t>
            </a:r>
            <a:endParaRPr lang="en-US" dirty="0"/>
          </a:p>
        </p:txBody>
      </p:sp>
      <p:sp>
        <p:nvSpPr>
          <p:cNvPr id="75" name="Object 75"/>
          <p:cNvSpPr txBox="1"/>
          <p:nvPr/>
        </p:nvSpPr>
        <p:spPr>
          <a:xfrm>
            <a:off x="1627695" y="517508"/>
            <a:ext cx="5757813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600" kern="0" spc="-100" dirty="0">
                <a:solidFill>
                  <a:srgbClr val="1A1A1A"/>
                </a:solidFill>
                <a:latin typeface="여기어때 잘난체 OTF" panose="020B0600000101010101" pitchFamily="34" charset="-127"/>
                <a:cs typeface="Gmarket Sans Bold" pitchFamily="34" charset="0"/>
              </a:rPr>
              <a:t>데이터 분석/시각화</a:t>
            </a:r>
            <a:endParaRPr 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A73F92C-AE5F-C8AA-F340-2D74AC728FB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709754" y="4196583"/>
            <a:ext cx="5453077" cy="519147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5325BD5-2594-9C6B-0150-4ADAFB4D316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710075" y="4182427"/>
            <a:ext cx="5421816" cy="516147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72E608F-20C1-0785-5C4D-3909AB04A202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704568" y="4216082"/>
            <a:ext cx="5453077" cy="515792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9567914-1531-893E-EF16-91440C5CB913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058084" y="4121907"/>
            <a:ext cx="5453077" cy="516018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D5DC11F-27F9-CAC2-AA56-1B23224711D9}"/>
              </a:ext>
            </a:extLst>
          </p:cNvPr>
          <p:cNvSpPr txBox="1"/>
          <p:nvPr/>
        </p:nvSpPr>
        <p:spPr>
          <a:xfrm>
            <a:off x="6238914" y="9322434"/>
            <a:ext cx="118243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/>
              <a:t>70</a:t>
            </a:r>
            <a:r>
              <a:rPr lang="ko-KR" altLang="en-US" sz="3600" dirty="0"/>
              <a:t>대 </a:t>
            </a:r>
            <a:r>
              <a:rPr lang="en-US" altLang="ko-KR" sz="3600" dirty="0"/>
              <a:t>1</a:t>
            </a:r>
            <a:r>
              <a:rPr lang="ko-KR" altLang="en-US" sz="3600" dirty="0"/>
              <a:t>인 가구수와 </a:t>
            </a:r>
            <a:r>
              <a:rPr lang="en-US" altLang="ko-KR" sz="3600" dirty="0"/>
              <a:t>1</a:t>
            </a:r>
            <a:r>
              <a:rPr lang="ko-KR" altLang="en-US" sz="3600" dirty="0"/>
              <a:t>인당 평균 통화자 수 비교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D29FFE5-B8DA-DF3B-46CD-5C3700A9D707}"/>
              </a:ext>
            </a:extLst>
          </p:cNvPr>
          <p:cNvSpPr txBox="1"/>
          <p:nvPr/>
        </p:nvSpPr>
        <p:spPr>
          <a:xfrm>
            <a:off x="6191103" y="9313352"/>
            <a:ext cx="104958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/>
              <a:t>70</a:t>
            </a:r>
            <a:r>
              <a:rPr lang="ko-KR" altLang="en-US" sz="3600" dirty="0"/>
              <a:t>대 </a:t>
            </a:r>
            <a:r>
              <a:rPr lang="en-US" altLang="ko-KR" sz="3600" dirty="0"/>
              <a:t>1</a:t>
            </a:r>
            <a:r>
              <a:rPr lang="ko-KR" altLang="en-US" sz="3600" dirty="0"/>
              <a:t>인 가구수와 </a:t>
            </a:r>
            <a:r>
              <a:rPr lang="en-US" altLang="ko-KR" sz="3600" dirty="0"/>
              <a:t>1</a:t>
            </a:r>
            <a:r>
              <a:rPr lang="ko-KR" altLang="en-US" sz="3600" dirty="0"/>
              <a:t>인당 휴일 총 이동거리 비교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31DEF2E-13CB-B17F-FB79-0E21151C7DC8}"/>
              </a:ext>
            </a:extLst>
          </p:cNvPr>
          <p:cNvSpPr txBox="1"/>
          <p:nvPr/>
        </p:nvSpPr>
        <p:spPr>
          <a:xfrm>
            <a:off x="6191103" y="9315823"/>
            <a:ext cx="124524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/>
              <a:t>70</a:t>
            </a:r>
            <a:r>
              <a:rPr lang="ko-KR" altLang="en-US" sz="3600" dirty="0"/>
              <a:t>대 </a:t>
            </a:r>
            <a:r>
              <a:rPr lang="en-US" altLang="ko-KR" sz="3600" dirty="0"/>
              <a:t>1</a:t>
            </a:r>
            <a:r>
              <a:rPr lang="ko-KR" altLang="en-US" sz="3600" dirty="0"/>
              <a:t>인 가구수와 </a:t>
            </a:r>
            <a:r>
              <a:rPr lang="en-US" altLang="ko-KR" sz="3600" dirty="0"/>
              <a:t>1</a:t>
            </a:r>
            <a:r>
              <a:rPr lang="ko-KR" altLang="en-US" sz="3600" dirty="0"/>
              <a:t>인당 휴일 총 이동 횟수 비교</a:t>
            </a:r>
          </a:p>
        </p:txBody>
      </p:sp>
      <p:sp>
        <p:nvSpPr>
          <p:cNvPr id="19" name="Object 62">
            <a:extLst>
              <a:ext uri="{FF2B5EF4-FFF2-40B4-BE49-F238E27FC236}">
                <a16:creationId xmlns:a16="http://schemas.microsoft.com/office/drawing/2014/main" id="{588D392E-2BB2-B09A-0D9F-F8B67E207094}"/>
              </a:ext>
            </a:extLst>
          </p:cNvPr>
          <p:cNvSpPr txBox="1"/>
          <p:nvPr/>
        </p:nvSpPr>
        <p:spPr>
          <a:xfrm>
            <a:off x="300895" y="1611132"/>
            <a:ext cx="3764381" cy="5078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700" kern="0" spc="-100" dirty="0">
                <a:solidFill>
                  <a:srgbClr val="F0F0F0"/>
                </a:solidFill>
                <a:latin typeface="여기어때 잘난체 OTF" panose="020B0600000101010101" pitchFamily="34" charset="-127"/>
                <a:cs typeface="Gmarket Sans Bold" pitchFamily="34" charset="0"/>
              </a:rPr>
              <a:t>01.  </a:t>
            </a:r>
            <a:r>
              <a:rPr lang="en-US" sz="2700" kern="0" spc="-100" dirty="0" err="1">
                <a:solidFill>
                  <a:srgbClr val="F0F0F0"/>
                </a:solidFill>
                <a:latin typeface="여기어때 잘난체 OTF" panose="020B0600000101010101" pitchFamily="34" charset="-127"/>
                <a:cs typeface="Gmarket Sans Bold" pitchFamily="34" charset="0"/>
              </a:rPr>
              <a:t>응급</a:t>
            </a:r>
            <a:r>
              <a:rPr lang="en-US" sz="2700" kern="0" spc="-100" dirty="0">
                <a:solidFill>
                  <a:srgbClr val="F0F0F0"/>
                </a:solidFill>
                <a:latin typeface="여기어때 잘난체 OTF" panose="020B0600000101010101" pitchFamily="34" charset="-127"/>
                <a:cs typeface="Gmarket Sans Bold" pitchFamily="34" charset="0"/>
              </a:rPr>
              <a:t> </a:t>
            </a:r>
            <a:r>
              <a:rPr lang="ko-KR" altLang="en-US" sz="2700" kern="0" spc="-100" dirty="0">
                <a:solidFill>
                  <a:srgbClr val="F0F0F0"/>
                </a:solidFill>
                <a:latin typeface="여기어때 잘난체 OTF" panose="020B0600000101010101" pitchFamily="34" charset="-127"/>
                <a:cs typeface="Gmarket Sans Bold" pitchFamily="34" charset="0"/>
              </a:rPr>
              <a:t>상황</a:t>
            </a:r>
            <a:endParaRPr lang="en-US" dirty="0"/>
          </a:p>
        </p:txBody>
      </p:sp>
      <p:sp>
        <p:nvSpPr>
          <p:cNvPr id="21" name="Object 63">
            <a:extLst>
              <a:ext uri="{FF2B5EF4-FFF2-40B4-BE49-F238E27FC236}">
                <a16:creationId xmlns:a16="http://schemas.microsoft.com/office/drawing/2014/main" id="{362E0136-DB1A-7986-185E-FC25F2E4AB8A}"/>
              </a:ext>
            </a:extLst>
          </p:cNvPr>
          <p:cNvSpPr txBox="1"/>
          <p:nvPr/>
        </p:nvSpPr>
        <p:spPr>
          <a:xfrm>
            <a:off x="294170" y="2357392"/>
            <a:ext cx="3771106" cy="5078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700" kern="0" spc="-100" dirty="0">
                <a:solidFill>
                  <a:srgbClr val="FFFF00"/>
                </a:solidFill>
                <a:latin typeface="여기어때 잘난체 OTF" panose="020B0600000101010101" pitchFamily="34" charset="-127"/>
                <a:cs typeface="Gmarket Sans Bold" pitchFamily="34" charset="0"/>
              </a:rPr>
              <a:t>02.  </a:t>
            </a:r>
            <a:r>
              <a:rPr lang="ko-KR" altLang="en-US" sz="2700" kern="0" spc="-100" dirty="0">
                <a:solidFill>
                  <a:srgbClr val="FFFF00"/>
                </a:solidFill>
                <a:latin typeface="여기어때 잘난체 OTF" panose="020B0600000101010101" pitchFamily="34" charset="-127"/>
                <a:cs typeface="Gmarket Sans Bold" pitchFamily="34" charset="0"/>
              </a:rPr>
              <a:t>사회적 고립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23" name="Object 64">
            <a:extLst>
              <a:ext uri="{FF2B5EF4-FFF2-40B4-BE49-F238E27FC236}">
                <a16:creationId xmlns:a16="http://schemas.microsoft.com/office/drawing/2014/main" id="{3FD999C3-ED71-1564-0F71-B33A03477BDC}"/>
              </a:ext>
            </a:extLst>
          </p:cNvPr>
          <p:cNvSpPr txBox="1"/>
          <p:nvPr/>
        </p:nvSpPr>
        <p:spPr>
          <a:xfrm>
            <a:off x="294170" y="3044868"/>
            <a:ext cx="3764381" cy="5078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700" kern="0" spc="-100" dirty="0">
                <a:solidFill>
                  <a:srgbClr val="F0F0F0"/>
                </a:solidFill>
                <a:latin typeface="여기어때 잘난체 OTF" panose="020B0600000101010101" pitchFamily="34" charset="-127"/>
                <a:cs typeface="Gmarket Sans Bold" pitchFamily="34" charset="0"/>
              </a:rPr>
              <a:t>03. </a:t>
            </a:r>
            <a:r>
              <a:rPr lang="ko-KR" altLang="en-US" sz="2700" kern="0" spc="-100" dirty="0">
                <a:solidFill>
                  <a:srgbClr val="F0F0F0"/>
                </a:solidFill>
                <a:latin typeface="여기어때 잘난체 OTF" panose="020B0600000101010101" pitchFamily="34" charset="-127"/>
                <a:cs typeface="Gmarket Sans Bold" pitchFamily="34" charset="0"/>
              </a:rPr>
              <a:t>경제</a:t>
            </a:r>
            <a:endParaRPr lang="en-US" dirty="0"/>
          </a:p>
        </p:txBody>
      </p:sp>
      <p:sp>
        <p:nvSpPr>
          <p:cNvPr id="24" name="Object 65">
            <a:extLst>
              <a:ext uri="{FF2B5EF4-FFF2-40B4-BE49-F238E27FC236}">
                <a16:creationId xmlns:a16="http://schemas.microsoft.com/office/drawing/2014/main" id="{DE118A9A-97DB-877C-938C-671B378DBBE2}"/>
              </a:ext>
            </a:extLst>
          </p:cNvPr>
          <p:cNvSpPr txBox="1"/>
          <p:nvPr/>
        </p:nvSpPr>
        <p:spPr>
          <a:xfrm>
            <a:off x="300895" y="3644269"/>
            <a:ext cx="3528518" cy="5078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700" kern="0" spc="-100" dirty="0">
                <a:solidFill>
                  <a:srgbClr val="F0F0F0"/>
                </a:solidFill>
                <a:latin typeface="여기어때 잘난체 OTF" panose="020B0600000101010101" pitchFamily="34" charset="-127"/>
                <a:cs typeface="Gmarket Sans Bold" pitchFamily="34" charset="0"/>
              </a:rPr>
              <a:t>04</a:t>
            </a:r>
            <a:r>
              <a:rPr lang="en-US" sz="2700" kern="0" spc="-100">
                <a:solidFill>
                  <a:srgbClr val="F0F0F0"/>
                </a:solidFill>
                <a:latin typeface="여기어때 잘난체 OTF" panose="020B0600000101010101" pitchFamily="34" charset="-127"/>
                <a:cs typeface="Gmarket Sans Bold" pitchFamily="34" charset="0"/>
              </a:rPr>
              <a:t>. </a:t>
            </a:r>
            <a:r>
              <a:rPr lang="ko-KR" altLang="en-US" sz="2700" kern="0" spc="-100" dirty="0">
                <a:solidFill>
                  <a:srgbClr val="F0F0F0"/>
                </a:solidFill>
                <a:latin typeface="여기어때 잘난체 OTF" panose="020B0600000101010101" pitchFamily="34" charset="-127"/>
                <a:cs typeface="Gmarket Sans Bold" pitchFamily="34" charset="0"/>
              </a:rPr>
              <a:t>안전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6" grpId="0"/>
      <p:bldP spid="16" grpId="1"/>
      <p:bldP spid="1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511520" y="1523943"/>
            <a:ext cx="2223622" cy="2276793"/>
            <a:chOff x="12511520" y="1523943"/>
            <a:chExt cx="2223622" cy="22767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511520" y="1523943"/>
              <a:ext cx="2223622" cy="227679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970101" y="1504128"/>
            <a:ext cx="2263771" cy="2292237"/>
            <a:chOff x="14970101" y="1504128"/>
            <a:chExt cx="2263771" cy="229223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970101" y="1504128"/>
              <a:ext cx="2263771" cy="229223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943041" y="1462858"/>
            <a:ext cx="2223622" cy="2276793"/>
            <a:chOff x="4943041" y="1462858"/>
            <a:chExt cx="2223622" cy="227679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943041" y="1462858"/>
              <a:ext cx="2223622" cy="227679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520431" y="1237454"/>
            <a:ext cx="19034717" cy="35714"/>
            <a:chOff x="-520431" y="1237454"/>
            <a:chExt cx="19034717" cy="3571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520431" y="1237454"/>
              <a:ext cx="19034717" cy="357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868106" y="4735368"/>
            <a:ext cx="10591071" cy="815573"/>
            <a:chOff x="12868106" y="4735368"/>
            <a:chExt cx="10591071" cy="81557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12868106" y="4735368"/>
              <a:ext cx="10591071" cy="81557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994355" y="386555"/>
            <a:ext cx="1740541" cy="14286"/>
            <a:chOff x="4994355" y="386555"/>
            <a:chExt cx="1740541" cy="1428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4994355" y="386555"/>
              <a:ext cx="1740541" cy="14286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>
            <a:off x="5176898" y="3044868"/>
            <a:ext cx="1786796" cy="55616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100" dirty="0">
                <a:solidFill>
                  <a:srgbClr val="FFFFFF"/>
                </a:solidFill>
                <a:latin typeface="Bebas Neue" pitchFamily="34" charset="0"/>
                <a:cs typeface="Bebas Neue" pitchFamily="34" charset="0"/>
              </a:rPr>
              <a:t>emergency</a:t>
            </a:r>
            <a:endParaRPr lang="en-US" dirty="0"/>
          </a:p>
        </p:txBody>
      </p:sp>
      <p:grpSp>
        <p:nvGrpSpPr>
          <p:cNvPr id="1007" name="그룹 1007"/>
          <p:cNvGrpSpPr/>
          <p:nvPr/>
        </p:nvGrpSpPr>
        <p:grpSpPr>
          <a:xfrm>
            <a:off x="5567392" y="1786864"/>
            <a:ext cx="1005807" cy="976850"/>
            <a:chOff x="5567392" y="1786864"/>
            <a:chExt cx="1005807" cy="976850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567392" y="1786864"/>
              <a:ext cx="1005807" cy="97685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-3071597" y="4326909"/>
            <a:ext cx="10591071" cy="4447876"/>
            <a:chOff x="-3071597" y="4326909"/>
            <a:chExt cx="10591071" cy="4447876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5400000">
              <a:off x="-3071597" y="4326909"/>
              <a:ext cx="10591071" cy="444787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990689" y="1478302"/>
            <a:ext cx="2223622" cy="2276793"/>
            <a:chOff x="9990689" y="1478302"/>
            <a:chExt cx="2223622" cy="2276793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990689" y="1478302"/>
              <a:ext cx="2223622" cy="227679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7477774" y="1447414"/>
            <a:ext cx="2223622" cy="2276793"/>
            <a:chOff x="7477774" y="1447414"/>
            <a:chExt cx="2223622" cy="2276793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477774" y="1447414"/>
              <a:ext cx="2223622" cy="227679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8006474" y="1738120"/>
            <a:ext cx="1110841" cy="1110841"/>
            <a:chOff x="8006474" y="1738120"/>
            <a:chExt cx="1110841" cy="1110841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006474" y="1738120"/>
              <a:ext cx="1110841" cy="1110841"/>
            </a:xfrm>
            <a:prstGeom prst="rect">
              <a:avLst/>
            </a:prstGeom>
          </p:spPr>
        </p:pic>
      </p:grpSp>
      <p:sp>
        <p:nvSpPr>
          <p:cNvPr id="36" name="Object 36"/>
          <p:cNvSpPr txBox="1"/>
          <p:nvPr/>
        </p:nvSpPr>
        <p:spPr>
          <a:xfrm>
            <a:off x="7669116" y="3119002"/>
            <a:ext cx="1786796" cy="55616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100" dirty="0">
                <a:solidFill>
                  <a:srgbClr val="FFFFFF"/>
                </a:solidFill>
                <a:latin typeface="Bebas Neue" pitchFamily="34" charset="0"/>
                <a:cs typeface="Bebas Neue" pitchFamily="34" charset="0"/>
              </a:rPr>
              <a:t>lonely</a:t>
            </a:r>
            <a:endParaRPr lang="en-US" dirty="0"/>
          </a:p>
        </p:txBody>
      </p:sp>
      <p:grpSp>
        <p:nvGrpSpPr>
          <p:cNvPr id="1012" name="그룹 1012"/>
          <p:cNvGrpSpPr/>
          <p:nvPr/>
        </p:nvGrpSpPr>
        <p:grpSpPr>
          <a:xfrm>
            <a:off x="10424575" y="1680871"/>
            <a:ext cx="1355850" cy="1355850"/>
            <a:chOff x="10424575" y="1680871"/>
            <a:chExt cx="1355850" cy="1355850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424575" y="1680871"/>
              <a:ext cx="1355850" cy="1355850"/>
            </a:xfrm>
            <a:prstGeom prst="rect">
              <a:avLst/>
            </a:prstGeom>
          </p:spPr>
        </p:pic>
      </p:grpSp>
      <p:sp>
        <p:nvSpPr>
          <p:cNvPr id="40" name="Object 40"/>
          <p:cNvSpPr txBox="1"/>
          <p:nvPr/>
        </p:nvSpPr>
        <p:spPr>
          <a:xfrm>
            <a:off x="10209102" y="3161303"/>
            <a:ext cx="1786796" cy="5684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100" dirty="0">
                <a:solidFill>
                  <a:srgbClr val="FFFFFF"/>
                </a:solidFill>
                <a:latin typeface="Bebas Neue" pitchFamily="34" charset="0"/>
                <a:cs typeface="Bebas Neue" pitchFamily="34" charset="0"/>
              </a:rPr>
              <a:t>ECONOMIC</a:t>
            </a:r>
            <a:endParaRPr lang="en-US" dirty="0"/>
          </a:p>
        </p:txBody>
      </p:sp>
      <p:grpSp>
        <p:nvGrpSpPr>
          <p:cNvPr id="1013" name="그룹 1013"/>
          <p:cNvGrpSpPr/>
          <p:nvPr/>
        </p:nvGrpSpPr>
        <p:grpSpPr>
          <a:xfrm>
            <a:off x="13081081" y="1817045"/>
            <a:ext cx="1141644" cy="1194708"/>
            <a:chOff x="13081081" y="1817045"/>
            <a:chExt cx="1141644" cy="1194708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081081" y="1817045"/>
              <a:ext cx="1141644" cy="1194708"/>
            </a:xfrm>
            <a:prstGeom prst="rect">
              <a:avLst/>
            </a:prstGeom>
          </p:spPr>
        </p:pic>
      </p:grpSp>
      <p:sp>
        <p:nvSpPr>
          <p:cNvPr id="44" name="Object 44"/>
          <p:cNvSpPr txBox="1"/>
          <p:nvPr/>
        </p:nvSpPr>
        <p:spPr>
          <a:xfrm>
            <a:off x="12730217" y="3136335"/>
            <a:ext cx="1786796" cy="5684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100" dirty="0">
                <a:solidFill>
                  <a:srgbClr val="FFFFFF"/>
                </a:solidFill>
                <a:latin typeface="Bebas Neue" pitchFamily="34" charset="0"/>
                <a:cs typeface="Bebas Neue" pitchFamily="34" charset="0"/>
              </a:rPr>
              <a:t>security</a:t>
            </a:r>
            <a:endParaRPr lang="en-US" dirty="0"/>
          </a:p>
        </p:txBody>
      </p:sp>
      <p:sp>
        <p:nvSpPr>
          <p:cNvPr id="60" name="Object 60"/>
          <p:cNvSpPr txBox="1"/>
          <p:nvPr/>
        </p:nvSpPr>
        <p:spPr>
          <a:xfrm>
            <a:off x="6054852" y="393698"/>
            <a:ext cx="18562677" cy="9387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500" kern="0" spc="-100" dirty="0">
                <a:solidFill>
                  <a:srgbClr val="000000"/>
                </a:solidFill>
                <a:latin typeface="여기어때 잘난체 OTF" panose="020B0600000101010101" pitchFamily="34" charset="-127"/>
                <a:cs typeface="Gmarket Sans Bold" pitchFamily="34" charset="0"/>
              </a:rPr>
              <a:t>1인 가구 곤란한 점/요구되는 지원정책</a:t>
            </a:r>
            <a:endParaRPr lang="en-US" dirty="0"/>
          </a:p>
        </p:txBody>
      </p:sp>
      <p:grpSp>
        <p:nvGrpSpPr>
          <p:cNvPr id="1018" name="그룹 1018"/>
          <p:cNvGrpSpPr/>
          <p:nvPr/>
        </p:nvGrpSpPr>
        <p:grpSpPr>
          <a:xfrm>
            <a:off x="15176966" y="1642840"/>
            <a:ext cx="1954925" cy="1954925"/>
            <a:chOff x="15176966" y="1642840"/>
            <a:chExt cx="1954925" cy="1954925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5176966" y="1642840"/>
              <a:ext cx="1954925" cy="1954925"/>
            </a:xfrm>
            <a:prstGeom prst="rect">
              <a:avLst/>
            </a:prstGeom>
          </p:spPr>
        </p:pic>
      </p:grpSp>
      <p:sp>
        <p:nvSpPr>
          <p:cNvPr id="69" name="Object 69"/>
          <p:cNvSpPr txBox="1"/>
          <p:nvPr/>
        </p:nvSpPr>
        <p:spPr>
          <a:xfrm>
            <a:off x="224701" y="8262955"/>
            <a:ext cx="6334763" cy="14465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200" kern="0" spc="-100" dirty="0">
                <a:solidFill>
                  <a:srgbClr val="FFFFFF"/>
                </a:solidFill>
                <a:latin typeface="여기어때 잘난체 OTF" panose="020B0600000101010101" pitchFamily="34" charset="-127"/>
                <a:cs typeface="Gmarket Sans Medium" pitchFamily="34" charset="0"/>
              </a:rPr>
              <a:t>자원봉사활동 참여</a:t>
            </a:r>
          </a:p>
          <a:p>
            <a:endParaRPr lang="en-US" sz="2200" kern="0" spc="-100" dirty="0">
              <a:solidFill>
                <a:srgbClr val="FFFFFF"/>
              </a:solidFill>
              <a:latin typeface="여기어때 잘난체 OTF" panose="020B0600000101010101" pitchFamily="34" charset="-127"/>
              <a:cs typeface="Gmarket Sans Medium" pitchFamily="34" charset="0"/>
            </a:endParaRPr>
          </a:p>
          <a:p>
            <a:r>
              <a:rPr lang="en-US" sz="2200" kern="0" spc="-100" dirty="0">
                <a:solidFill>
                  <a:srgbClr val="FFFFFF"/>
                </a:solidFill>
                <a:latin typeface="여기어때 잘난체 OTF" panose="020B0600000101010101" pitchFamily="34" charset="-127"/>
                <a:cs typeface="Gmarket Sans Medium" pitchFamily="34" charset="0"/>
              </a:rPr>
              <a:t>노인들을 위한 문화시설</a:t>
            </a:r>
          </a:p>
          <a:p>
            <a:r>
              <a:rPr lang="en-US" sz="2200" kern="0" spc="-100" dirty="0">
                <a:solidFill>
                  <a:srgbClr val="FFFFFF"/>
                </a:solidFill>
                <a:latin typeface="여기어때 잘난체 OTF" panose="020B0600000101010101" pitchFamily="34" charset="-127"/>
                <a:cs typeface="Gmarket Sans Medium" pitchFamily="34" charset="0"/>
              </a:rPr>
              <a:t>주민센터의 무료클래스 제공</a:t>
            </a:r>
            <a:endParaRPr lang="en-US" dirty="0"/>
          </a:p>
        </p:txBody>
      </p:sp>
      <p:sp>
        <p:nvSpPr>
          <p:cNvPr id="70" name="Object 70"/>
          <p:cNvSpPr txBox="1"/>
          <p:nvPr/>
        </p:nvSpPr>
        <p:spPr>
          <a:xfrm>
            <a:off x="226636" y="7360371"/>
            <a:ext cx="6334763" cy="6001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300" b="1" kern="0" spc="-100" dirty="0">
                <a:solidFill>
                  <a:srgbClr val="FFFFFF"/>
                </a:solidFill>
                <a:latin typeface="여기어때 잘난체 OTF" panose="020B0600000101010101" pitchFamily="34" charset="-127"/>
                <a:cs typeface="Gmarket Sans Medium" pitchFamily="34" charset="0"/>
              </a:rPr>
              <a:t>70대 노인들의 외로움</a:t>
            </a:r>
            <a:endParaRPr lang="en-US" dirty="0"/>
          </a:p>
        </p:txBody>
      </p:sp>
      <p:grpSp>
        <p:nvGrpSpPr>
          <p:cNvPr id="1020" name="그룹 1020"/>
          <p:cNvGrpSpPr/>
          <p:nvPr/>
        </p:nvGrpSpPr>
        <p:grpSpPr>
          <a:xfrm>
            <a:off x="4896283" y="4087071"/>
            <a:ext cx="12309880" cy="6042161"/>
            <a:chOff x="4943041" y="3972458"/>
            <a:chExt cx="12309880" cy="6042161"/>
          </a:xfrm>
        </p:grpSpPr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943041" y="3972458"/>
              <a:ext cx="12309880" cy="6042161"/>
            </a:xfrm>
            <a:prstGeom prst="rect">
              <a:avLst/>
            </a:prstGeom>
          </p:spPr>
        </p:pic>
      </p:grpSp>
      <p:sp>
        <p:nvSpPr>
          <p:cNvPr id="74" name="Object 74"/>
          <p:cNvSpPr txBox="1"/>
          <p:nvPr/>
        </p:nvSpPr>
        <p:spPr>
          <a:xfrm>
            <a:off x="811293" y="393698"/>
            <a:ext cx="2449206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dirty="0">
                <a:solidFill>
                  <a:srgbClr val="2E67C6"/>
                </a:solidFill>
                <a:latin typeface="여기어때 잘난체 OTF" panose="020B0600000101010101" pitchFamily="34" charset="-127"/>
                <a:cs typeface="Gmarket Sans Bold" pitchFamily="34" charset="0"/>
              </a:rPr>
              <a:t>#4</a:t>
            </a:r>
            <a:endParaRPr lang="en-US" dirty="0"/>
          </a:p>
        </p:txBody>
      </p:sp>
      <p:sp>
        <p:nvSpPr>
          <p:cNvPr id="75" name="Object 75"/>
          <p:cNvSpPr txBox="1"/>
          <p:nvPr/>
        </p:nvSpPr>
        <p:spPr>
          <a:xfrm>
            <a:off x="1627695" y="517508"/>
            <a:ext cx="5757813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600" kern="0" spc="-100" dirty="0">
                <a:solidFill>
                  <a:srgbClr val="1A1A1A"/>
                </a:solidFill>
                <a:latin typeface="여기어때 잘난체 OTF" panose="020B0600000101010101" pitchFamily="34" charset="-127"/>
                <a:cs typeface="Gmarket Sans Bold" pitchFamily="34" charset="0"/>
              </a:rPr>
              <a:t>데이터 분석/시각화</a:t>
            </a:r>
            <a:endParaRPr lang="en-US" dirty="0"/>
          </a:p>
        </p:txBody>
      </p:sp>
      <p:sp>
        <p:nvSpPr>
          <p:cNvPr id="19" name="Object 62">
            <a:extLst>
              <a:ext uri="{FF2B5EF4-FFF2-40B4-BE49-F238E27FC236}">
                <a16:creationId xmlns:a16="http://schemas.microsoft.com/office/drawing/2014/main" id="{588D392E-2BB2-B09A-0D9F-F8B67E207094}"/>
              </a:ext>
            </a:extLst>
          </p:cNvPr>
          <p:cNvSpPr txBox="1"/>
          <p:nvPr/>
        </p:nvSpPr>
        <p:spPr>
          <a:xfrm>
            <a:off x="300895" y="1611132"/>
            <a:ext cx="3764381" cy="5078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700" kern="0" spc="-100" dirty="0">
                <a:solidFill>
                  <a:srgbClr val="F0F0F0"/>
                </a:solidFill>
                <a:latin typeface="여기어때 잘난체 OTF" panose="020B0600000101010101" pitchFamily="34" charset="-127"/>
                <a:cs typeface="Gmarket Sans Bold" pitchFamily="34" charset="0"/>
              </a:rPr>
              <a:t>01.  </a:t>
            </a:r>
            <a:r>
              <a:rPr lang="en-US" sz="2700" kern="0" spc="-100" dirty="0" err="1">
                <a:solidFill>
                  <a:srgbClr val="F0F0F0"/>
                </a:solidFill>
                <a:latin typeface="여기어때 잘난체 OTF" panose="020B0600000101010101" pitchFamily="34" charset="-127"/>
                <a:cs typeface="Gmarket Sans Bold" pitchFamily="34" charset="0"/>
              </a:rPr>
              <a:t>응급</a:t>
            </a:r>
            <a:r>
              <a:rPr lang="en-US" sz="2700" kern="0" spc="-100" dirty="0">
                <a:solidFill>
                  <a:srgbClr val="F0F0F0"/>
                </a:solidFill>
                <a:latin typeface="여기어때 잘난체 OTF" panose="020B0600000101010101" pitchFamily="34" charset="-127"/>
                <a:cs typeface="Gmarket Sans Bold" pitchFamily="34" charset="0"/>
              </a:rPr>
              <a:t> </a:t>
            </a:r>
            <a:r>
              <a:rPr lang="ko-KR" altLang="en-US" sz="2700" kern="0" spc="-100" dirty="0">
                <a:solidFill>
                  <a:srgbClr val="F0F0F0"/>
                </a:solidFill>
                <a:latin typeface="여기어때 잘난체 OTF" panose="020B0600000101010101" pitchFamily="34" charset="-127"/>
                <a:cs typeface="Gmarket Sans Bold" pitchFamily="34" charset="0"/>
              </a:rPr>
              <a:t>상황</a:t>
            </a:r>
            <a:endParaRPr lang="en-US" dirty="0"/>
          </a:p>
        </p:txBody>
      </p:sp>
      <p:sp>
        <p:nvSpPr>
          <p:cNvPr id="21" name="Object 63">
            <a:extLst>
              <a:ext uri="{FF2B5EF4-FFF2-40B4-BE49-F238E27FC236}">
                <a16:creationId xmlns:a16="http://schemas.microsoft.com/office/drawing/2014/main" id="{362E0136-DB1A-7986-185E-FC25F2E4AB8A}"/>
              </a:ext>
            </a:extLst>
          </p:cNvPr>
          <p:cNvSpPr txBox="1"/>
          <p:nvPr/>
        </p:nvSpPr>
        <p:spPr>
          <a:xfrm>
            <a:off x="294170" y="2357392"/>
            <a:ext cx="3771106" cy="5078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700" kern="0" spc="-100" dirty="0">
                <a:solidFill>
                  <a:srgbClr val="FFFF00"/>
                </a:solidFill>
                <a:latin typeface="여기어때 잘난체 OTF" panose="020B0600000101010101" pitchFamily="34" charset="-127"/>
                <a:cs typeface="Gmarket Sans Bold" pitchFamily="34" charset="0"/>
              </a:rPr>
              <a:t>02.  </a:t>
            </a:r>
            <a:r>
              <a:rPr lang="ko-KR" altLang="en-US" sz="2700" kern="0" spc="-100" dirty="0">
                <a:solidFill>
                  <a:srgbClr val="FFFF00"/>
                </a:solidFill>
                <a:latin typeface="여기어때 잘난체 OTF" panose="020B0600000101010101" pitchFamily="34" charset="-127"/>
                <a:cs typeface="Gmarket Sans Bold" pitchFamily="34" charset="0"/>
              </a:rPr>
              <a:t>사회적 고립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23" name="Object 64">
            <a:extLst>
              <a:ext uri="{FF2B5EF4-FFF2-40B4-BE49-F238E27FC236}">
                <a16:creationId xmlns:a16="http://schemas.microsoft.com/office/drawing/2014/main" id="{3FD999C3-ED71-1564-0F71-B33A03477BDC}"/>
              </a:ext>
            </a:extLst>
          </p:cNvPr>
          <p:cNvSpPr txBox="1"/>
          <p:nvPr/>
        </p:nvSpPr>
        <p:spPr>
          <a:xfrm>
            <a:off x="304800" y="3044868"/>
            <a:ext cx="3764381" cy="5078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700" kern="0" spc="-100" dirty="0">
                <a:solidFill>
                  <a:srgbClr val="F0F0F0"/>
                </a:solidFill>
                <a:latin typeface="여기어때 잘난체 OTF" panose="020B0600000101010101" pitchFamily="34" charset="-127"/>
                <a:cs typeface="Gmarket Sans Bold" pitchFamily="34" charset="0"/>
              </a:rPr>
              <a:t>03. </a:t>
            </a:r>
            <a:r>
              <a:rPr lang="ko-KR" altLang="en-US" sz="2700" kern="0" spc="-100" dirty="0">
                <a:solidFill>
                  <a:srgbClr val="F0F0F0"/>
                </a:solidFill>
                <a:latin typeface="여기어때 잘난체 OTF" panose="020B0600000101010101" pitchFamily="34" charset="-127"/>
                <a:cs typeface="Gmarket Sans Bold" pitchFamily="34" charset="0"/>
              </a:rPr>
              <a:t>경제</a:t>
            </a:r>
            <a:endParaRPr lang="en-US" dirty="0"/>
          </a:p>
        </p:txBody>
      </p:sp>
      <p:sp>
        <p:nvSpPr>
          <p:cNvPr id="24" name="Object 65">
            <a:extLst>
              <a:ext uri="{FF2B5EF4-FFF2-40B4-BE49-F238E27FC236}">
                <a16:creationId xmlns:a16="http://schemas.microsoft.com/office/drawing/2014/main" id="{DE118A9A-97DB-877C-938C-671B378DBBE2}"/>
              </a:ext>
            </a:extLst>
          </p:cNvPr>
          <p:cNvSpPr txBox="1"/>
          <p:nvPr/>
        </p:nvSpPr>
        <p:spPr>
          <a:xfrm>
            <a:off x="300895" y="3644269"/>
            <a:ext cx="3528518" cy="5078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700" kern="0" spc="-100" dirty="0">
                <a:solidFill>
                  <a:srgbClr val="F0F0F0"/>
                </a:solidFill>
                <a:latin typeface="여기어때 잘난체 OTF" panose="020B0600000101010101" pitchFamily="34" charset="-127"/>
                <a:cs typeface="Gmarket Sans Bold" pitchFamily="34" charset="0"/>
              </a:rPr>
              <a:t>04</a:t>
            </a:r>
            <a:r>
              <a:rPr lang="en-US" sz="2700" kern="0" spc="-100">
                <a:solidFill>
                  <a:srgbClr val="F0F0F0"/>
                </a:solidFill>
                <a:latin typeface="여기어때 잘난체 OTF" panose="020B0600000101010101" pitchFamily="34" charset="-127"/>
                <a:cs typeface="Gmarket Sans Bold" pitchFamily="34" charset="0"/>
              </a:rPr>
              <a:t>. </a:t>
            </a:r>
            <a:r>
              <a:rPr lang="ko-KR" altLang="en-US" sz="2700" kern="0" spc="-100" dirty="0">
                <a:solidFill>
                  <a:srgbClr val="F0F0F0"/>
                </a:solidFill>
                <a:latin typeface="여기어때 잘난체 OTF" panose="020B0600000101010101" pitchFamily="34" charset="-127"/>
                <a:cs typeface="Gmarket Sans Bold" pitchFamily="34" charset="0"/>
              </a:rPr>
              <a:t>안전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8FB4D64-E481-B36E-540C-E2BC5D929C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6993" y="4520549"/>
            <a:ext cx="4197007" cy="3700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82C792C-4723-76E6-B9EC-A8D5D205E7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473" y="4594417"/>
            <a:ext cx="4340495" cy="3617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C4BC98E-95E3-5975-2E29-9A18231D8A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94110" y="4599937"/>
            <a:ext cx="4076728" cy="3541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2A64A11-3E0C-0EB5-523C-056379D9B304}"/>
              </a:ext>
            </a:extLst>
          </p:cNvPr>
          <p:cNvSpPr txBox="1"/>
          <p:nvPr/>
        </p:nvSpPr>
        <p:spPr>
          <a:xfrm>
            <a:off x="5528781" y="8577388"/>
            <a:ext cx="36969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1</a:t>
            </a:r>
            <a:r>
              <a:rPr lang="ko-KR" altLang="en-US" sz="2400" dirty="0"/>
              <a:t>인당 평균 통화대상자 수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CF5526-BE25-ED61-8942-4EE3CB461FF1}"/>
              </a:ext>
            </a:extLst>
          </p:cNvPr>
          <p:cNvSpPr txBox="1"/>
          <p:nvPr/>
        </p:nvSpPr>
        <p:spPr>
          <a:xfrm>
            <a:off x="9634036" y="8602533"/>
            <a:ext cx="36969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1</a:t>
            </a:r>
            <a:r>
              <a:rPr lang="ko-KR" altLang="en-US" sz="2400" dirty="0"/>
              <a:t>인당 휴일 총 이동 횟수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D278300-CE67-CA7F-C722-DA72F04FA798}"/>
              </a:ext>
            </a:extLst>
          </p:cNvPr>
          <p:cNvSpPr txBox="1"/>
          <p:nvPr/>
        </p:nvSpPr>
        <p:spPr>
          <a:xfrm>
            <a:off x="13502103" y="8602533"/>
            <a:ext cx="37248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1</a:t>
            </a:r>
            <a:r>
              <a:rPr lang="ko-KR" altLang="en-US" sz="2400" dirty="0"/>
              <a:t>인당 휴일 총 이동 거리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5B727FD-D1CB-40A1-4283-CE081261C805}"/>
              </a:ext>
            </a:extLst>
          </p:cNvPr>
          <p:cNvSpPr txBox="1"/>
          <p:nvPr/>
        </p:nvSpPr>
        <p:spPr>
          <a:xfrm>
            <a:off x="8514818" y="9312581"/>
            <a:ext cx="59353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highlight>
                  <a:srgbClr val="FFFF00"/>
                </a:highlight>
              </a:rPr>
              <a:t>1</a:t>
            </a:r>
            <a:r>
              <a:rPr lang="ko-KR" altLang="en-US" sz="3600" dirty="0">
                <a:highlight>
                  <a:srgbClr val="FFFF00"/>
                </a:highlight>
              </a:rPr>
              <a:t>인 가구수와의 관계 분석</a:t>
            </a:r>
          </a:p>
        </p:txBody>
      </p:sp>
    </p:spTree>
    <p:extLst>
      <p:ext uri="{BB962C8B-B14F-4D97-AF65-F5344CB8AC3E}">
        <p14:creationId xmlns:p14="http://schemas.microsoft.com/office/powerpoint/2010/main" val="10454341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511520" y="1523943"/>
            <a:ext cx="2223622" cy="2276793"/>
            <a:chOff x="12511520" y="1523943"/>
            <a:chExt cx="2223622" cy="22767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511520" y="1523943"/>
              <a:ext cx="2223622" cy="227679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970101" y="1504128"/>
            <a:ext cx="2263771" cy="2292237"/>
            <a:chOff x="14970101" y="1504128"/>
            <a:chExt cx="2263771" cy="229223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970101" y="1504128"/>
              <a:ext cx="2263771" cy="229223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943041" y="1462858"/>
            <a:ext cx="2223622" cy="2276793"/>
            <a:chOff x="4943041" y="1462858"/>
            <a:chExt cx="2223622" cy="227679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943041" y="1462858"/>
              <a:ext cx="2223622" cy="227679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520431" y="1237454"/>
            <a:ext cx="19034717" cy="35714"/>
            <a:chOff x="-520431" y="1237454"/>
            <a:chExt cx="19034717" cy="3571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520431" y="1237454"/>
              <a:ext cx="19034717" cy="357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868106" y="4735368"/>
            <a:ext cx="10591071" cy="815573"/>
            <a:chOff x="12868106" y="4735368"/>
            <a:chExt cx="10591071" cy="81557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12868106" y="4735368"/>
              <a:ext cx="10591071" cy="81557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994355" y="386555"/>
            <a:ext cx="1740541" cy="14286"/>
            <a:chOff x="4994355" y="386555"/>
            <a:chExt cx="1740541" cy="1428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4994355" y="386555"/>
              <a:ext cx="1740541" cy="14286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>
            <a:off x="5176898" y="3044868"/>
            <a:ext cx="1786796" cy="55616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100" dirty="0">
                <a:solidFill>
                  <a:srgbClr val="FFFFFF"/>
                </a:solidFill>
                <a:latin typeface="Bebas Neue" pitchFamily="34" charset="0"/>
                <a:cs typeface="Bebas Neue" pitchFamily="34" charset="0"/>
              </a:rPr>
              <a:t>emergency</a:t>
            </a:r>
            <a:endParaRPr lang="en-US" dirty="0"/>
          </a:p>
        </p:txBody>
      </p:sp>
      <p:grpSp>
        <p:nvGrpSpPr>
          <p:cNvPr id="1007" name="그룹 1007"/>
          <p:cNvGrpSpPr/>
          <p:nvPr/>
        </p:nvGrpSpPr>
        <p:grpSpPr>
          <a:xfrm>
            <a:off x="5567392" y="1786864"/>
            <a:ext cx="1005807" cy="976850"/>
            <a:chOff x="5567392" y="1786864"/>
            <a:chExt cx="1005807" cy="976850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567392" y="1786864"/>
              <a:ext cx="1005807" cy="97685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-3071597" y="4326909"/>
            <a:ext cx="10591071" cy="4447876"/>
            <a:chOff x="-3071597" y="4326909"/>
            <a:chExt cx="10591071" cy="4447876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5400000">
              <a:off x="-3071597" y="4326909"/>
              <a:ext cx="10591071" cy="444787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990689" y="1478302"/>
            <a:ext cx="2223622" cy="2276793"/>
            <a:chOff x="9990689" y="1478302"/>
            <a:chExt cx="2223622" cy="2276793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990689" y="1478302"/>
              <a:ext cx="2223622" cy="227679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7477774" y="1447414"/>
            <a:ext cx="2223622" cy="2276793"/>
            <a:chOff x="7477774" y="1447414"/>
            <a:chExt cx="2223622" cy="2276793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477774" y="1447414"/>
              <a:ext cx="2223622" cy="227679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8006474" y="1738120"/>
            <a:ext cx="1110841" cy="1110841"/>
            <a:chOff x="8006474" y="1738120"/>
            <a:chExt cx="1110841" cy="1110841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006474" y="1738120"/>
              <a:ext cx="1110841" cy="1110841"/>
            </a:xfrm>
            <a:prstGeom prst="rect">
              <a:avLst/>
            </a:prstGeom>
          </p:spPr>
        </p:pic>
      </p:grpSp>
      <p:sp>
        <p:nvSpPr>
          <p:cNvPr id="36" name="Object 36"/>
          <p:cNvSpPr txBox="1"/>
          <p:nvPr/>
        </p:nvSpPr>
        <p:spPr>
          <a:xfrm>
            <a:off x="7669116" y="3119002"/>
            <a:ext cx="1786796" cy="55616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100" dirty="0">
                <a:solidFill>
                  <a:srgbClr val="FFFFFF"/>
                </a:solidFill>
                <a:latin typeface="Bebas Neue" pitchFamily="34" charset="0"/>
                <a:cs typeface="Bebas Neue" pitchFamily="34" charset="0"/>
              </a:rPr>
              <a:t>lonely</a:t>
            </a:r>
            <a:endParaRPr lang="en-US" dirty="0"/>
          </a:p>
        </p:txBody>
      </p:sp>
      <p:grpSp>
        <p:nvGrpSpPr>
          <p:cNvPr id="1012" name="그룹 1012"/>
          <p:cNvGrpSpPr/>
          <p:nvPr/>
        </p:nvGrpSpPr>
        <p:grpSpPr>
          <a:xfrm>
            <a:off x="10424575" y="1680871"/>
            <a:ext cx="1355850" cy="1355850"/>
            <a:chOff x="10424575" y="1680871"/>
            <a:chExt cx="1355850" cy="1355850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424575" y="1680871"/>
              <a:ext cx="1355850" cy="1355850"/>
            </a:xfrm>
            <a:prstGeom prst="rect">
              <a:avLst/>
            </a:prstGeom>
          </p:spPr>
        </p:pic>
      </p:grpSp>
      <p:sp>
        <p:nvSpPr>
          <p:cNvPr id="40" name="Object 40"/>
          <p:cNvSpPr txBox="1"/>
          <p:nvPr/>
        </p:nvSpPr>
        <p:spPr>
          <a:xfrm>
            <a:off x="10209102" y="3161303"/>
            <a:ext cx="1786796" cy="5684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100" dirty="0">
                <a:solidFill>
                  <a:srgbClr val="FFFFFF"/>
                </a:solidFill>
                <a:latin typeface="Bebas Neue" pitchFamily="34" charset="0"/>
                <a:cs typeface="Bebas Neue" pitchFamily="34" charset="0"/>
              </a:rPr>
              <a:t>ECONOMIC</a:t>
            </a:r>
            <a:endParaRPr lang="en-US" dirty="0"/>
          </a:p>
        </p:txBody>
      </p:sp>
      <p:grpSp>
        <p:nvGrpSpPr>
          <p:cNvPr id="1013" name="그룹 1013"/>
          <p:cNvGrpSpPr/>
          <p:nvPr/>
        </p:nvGrpSpPr>
        <p:grpSpPr>
          <a:xfrm>
            <a:off x="13081081" y="1817045"/>
            <a:ext cx="1141644" cy="1194708"/>
            <a:chOff x="13081081" y="1817045"/>
            <a:chExt cx="1141644" cy="1194708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081081" y="1817045"/>
              <a:ext cx="1141644" cy="1194708"/>
            </a:xfrm>
            <a:prstGeom prst="rect">
              <a:avLst/>
            </a:prstGeom>
          </p:spPr>
        </p:pic>
      </p:grpSp>
      <p:sp>
        <p:nvSpPr>
          <p:cNvPr id="44" name="Object 44"/>
          <p:cNvSpPr txBox="1"/>
          <p:nvPr/>
        </p:nvSpPr>
        <p:spPr>
          <a:xfrm>
            <a:off x="12730217" y="3136335"/>
            <a:ext cx="1786796" cy="5684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100" dirty="0">
                <a:solidFill>
                  <a:srgbClr val="FFFFFF"/>
                </a:solidFill>
                <a:latin typeface="Bebas Neue" pitchFamily="34" charset="0"/>
                <a:cs typeface="Bebas Neue" pitchFamily="34" charset="0"/>
              </a:rPr>
              <a:t>security</a:t>
            </a:r>
            <a:endParaRPr lang="en-US" dirty="0"/>
          </a:p>
        </p:txBody>
      </p:sp>
      <p:sp>
        <p:nvSpPr>
          <p:cNvPr id="60" name="Object 60"/>
          <p:cNvSpPr txBox="1"/>
          <p:nvPr/>
        </p:nvSpPr>
        <p:spPr>
          <a:xfrm>
            <a:off x="6054852" y="393698"/>
            <a:ext cx="18562677" cy="9387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500" kern="0" spc="-100" dirty="0">
                <a:solidFill>
                  <a:srgbClr val="000000"/>
                </a:solidFill>
                <a:latin typeface="여기어때 잘난체 OTF" panose="020B0600000101010101" pitchFamily="34" charset="-127"/>
                <a:cs typeface="Gmarket Sans Bold" pitchFamily="34" charset="0"/>
              </a:rPr>
              <a:t>1인 가구 곤란한 점/요구되는 지원정책</a:t>
            </a:r>
            <a:endParaRPr lang="en-US" dirty="0"/>
          </a:p>
        </p:txBody>
      </p:sp>
      <p:grpSp>
        <p:nvGrpSpPr>
          <p:cNvPr id="1018" name="그룹 1018"/>
          <p:cNvGrpSpPr/>
          <p:nvPr/>
        </p:nvGrpSpPr>
        <p:grpSpPr>
          <a:xfrm>
            <a:off x="15176966" y="1642840"/>
            <a:ext cx="1954925" cy="1954925"/>
            <a:chOff x="15176966" y="1642840"/>
            <a:chExt cx="1954925" cy="1954925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5176966" y="1642840"/>
              <a:ext cx="1954925" cy="1954925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4896283" y="4087071"/>
            <a:ext cx="12309880" cy="6042161"/>
            <a:chOff x="4943041" y="3972458"/>
            <a:chExt cx="12309880" cy="6042161"/>
          </a:xfrm>
        </p:grpSpPr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943041" y="3972458"/>
              <a:ext cx="12309880" cy="6042161"/>
            </a:xfrm>
            <a:prstGeom prst="rect">
              <a:avLst/>
            </a:prstGeom>
          </p:spPr>
        </p:pic>
      </p:grpSp>
      <p:sp>
        <p:nvSpPr>
          <p:cNvPr id="74" name="Object 74"/>
          <p:cNvSpPr txBox="1"/>
          <p:nvPr/>
        </p:nvSpPr>
        <p:spPr>
          <a:xfrm>
            <a:off x="811293" y="393698"/>
            <a:ext cx="2449206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dirty="0">
                <a:solidFill>
                  <a:srgbClr val="2E67C6"/>
                </a:solidFill>
                <a:latin typeface="여기어때 잘난체 OTF" panose="020B0600000101010101" pitchFamily="34" charset="-127"/>
                <a:cs typeface="Gmarket Sans Bold" pitchFamily="34" charset="0"/>
              </a:rPr>
              <a:t>#4</a:t>
            </a:r>
            <a:endParaRPr lang="en-US" dirty="0"/>
          </a:p>
        </p:txBody>
      </p:sp>
      <p:sp>
        <p:nvSpPr>
          <p:cNvPr id="75" name="Object 75"/>
          <p:cNvSpPr txBox="1"/>
          <p:nvPr/>
        </p:nvSpPr>
        <p:spPr>
          <a:xfrm>
            <a:off x="1627695" y="517508"/>
            <a:ext cx="5757813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600" kern="0" spc="-100" dirty="0">
                <a:solidFill>
                  <a:srgbClr val="1A1A1A"/>
                </a:solidFill>
                <a:latin typeface="여기어때 잘난체 OTF" panose="020B0600000101010101" pitchFamily="34" charset="-127"/>
                <a:cs typeface="Gmarket Sans Bold" pitchFamily="34" charset="0"/>
              </a:rPr>
              <a:t>데이터 분석/시각화</a:t>
            </a:r>
            <a:endParaRPr lang="en-US" dirty="0"/>
          </a:p>
        </p:txBody>
      </p:sp>
      <p:sp>
        <p:nvSpPr>
          <p:cNvPr id="19" name="Object 62">
            <a:extLst>
              <a:ext uri="{FF2B5EF4-FFF2-40B4-BE49-F238E27FC236}">
                <a16:creationId xmlns:a16="http://schemas.microsoft.com/office/drawing/2014/main" id="{588D392E-2BB2-B09A-0D9F-F8B67E207094}"/>
              </a:ext>
            </a:extLst>
          </p:cNvPr>
          <p:cNvSpPr txBox="1"/>
          <p:nvPr/>
        </p:nvSpPr>
        <p:spPr>
          <a:xfrm>
            <a:off x="300895" y="1611132"/>
            <a:ext cx="3764381" cy="5078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700" kern="0" spc="-100" dirty="0">
                <a:solidFill>
                  <a:srgbClr val="F0F0F0"/>
                </a:solidFill>
                <a:latin typeface="여기어때 잘난체 OTF" panose="020B0600000101010101" pitchFamily="34" charset="-127"/>
                <a:cs typeface="Gmarket Sans Bold" pitchFamily="34" charset="0"/>
              </a:rPr>
              <a:t>01.  </a:t>
            </a:r>
            <a:r>
              <a:rPr lang="en-US" sz="2700" kern="0" spc="-100" dirty="0" err="1">
                <a:solidFill>
                  <a:srgbClr val="F0F0F0"/>
                </a:solidFill>
                <a:latin typeface="여기어때 잘난체 OTF" panose="020B0600000101010101" pitchFamily="34" charset="-127"/>
                <a:cs typeface="Gmarket Sans Bold" pitchFamily="34" charset="0"/>
              </a:rPr>
              <a:t>응급</a:t>
            </a:r>
            <a:r>
              <a:rPr lang="en-US" sz="2700" kern="0" spc="-100" dirty="0">
                <a:solidFill>
                  <a:srgbClr val="F0F0F0"/>
                </a:solidFill>
                <a:latin typeface="여기어때 잘난체 OTF" panose="020B0600000101010101" pitchFamily="34" charset="-127"/>
                <a:cs typeface="Gmarket Sans Bold" pitchFamily="34" charset="0"/>
              </a:rPr>
              <a:t> </a:t>
            </a:r>
            <a:r>
              <a:rPr lang="ko-KR" altLang="en-US" sz="2700" kern="0" spc="-100" dirty="0">
                <a:solidFill>
                  <a:srgbClr val="F0F0F0"/>
                </a:solidFill>
                <a:latin typeface="여기어때 잘난체 OTF" panose="020B0600000101010101" pitchFamily="34" charset="-127"/>
                <a:cs typeface="Gmarket Sans Bold" pitchFamily="34" charset="0"/>
              </a:rPr>
              <a:t>상황</a:t>
            </a:r>
            <a:endParaRPr lang="en-US" dirty="0"/>
          </a:p>
        </p:txBody>
      </p:sp>
      <p:sp>
        <p:nvSpPr>
          <p:cNvPr id="21" name="Object 63">
            <a:extLst>
              <a:ext uri="{FF2B5EF4-FFF2-40B4-BE49-F238E27FC236}">
                <a16:creationId xmlns:a16="http://schemas.microsoft.com/office/drawing/2014/main" id="{362E0136-DB1A-7986-185E-FC25F2E4AB8A}"/>
              </a:ext>
            </a:extLst>
          </p:cNvPr>
          <p:cNvSpPr txBox="1"/>
          <p:nvPr/>
        </p:nvSpPr>
        <p:spPr>
          <a:xfrm>
            <a:off x="294170" y="2357392"/>
            <a:ext cx="3771106" cy="5078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700" kern="0" spc="-100" dirty="0">
                <a:solidFill>
                  <a:srgbClr val="FFFF00"/>
                </a:solidFill>
                <a:latin typeface="여기어때 잘난체 OTF" panose="020B0600000101010101" pitchFamily="34" charset="-127"/>
                <a:cs typeface="Gmarket Sans Bold" pitchFamily="34" charset="0"/>
              </a:rPr>
              <a:t>02.  </a:t>
            </a:r>
            <a:r>
              <a:rPr lang="ko-KR" altLang="en-US" sz="2700" kern="0" spc="-100" dirty="0">
                <a:solidFill>
                  <a:srgbClr val="FFFF00"/>
                </a:solidFill>
                <a:latin typeface="여기어때 잘난체 OTF" panose="020B0600000101010101" pitchFamily="34" charset="-127"/>
                <a:cs typeface="Gmarket Sans Bold" pitchFamily="34" charset="0"/>
              </a:rPr>
              <a:t>사회적 고립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23" name="Object 64">
            <a:extLst>
              <a:ext uri="{FF2B5EF4-FFF2-40B4-BE49-F238E27FC236}">
                <a16:creationId xmlns:a16="http://schemas.microsoft.com/office/drawing/2014/main" id="{3FD999C3-ED71-1564-0F71-B33A03477BDC}"/>
              </a:ext>
            </a:extLst>
          </p:cNvPr>
          <p:cNvSpPr txBox="1"/>
          <p:nvPr/>
        </p:nvSpPr>
        <p:spPr>
          <a:xfrm>
            <a:off x="294170" y="3044868"/>
            <a:ext cx="3764381" cy="5078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700" kern="0" spc="-100" dirty="0">
                <a:solidFill>
                  <a:srgbClr val="F0F0F0"/>
                </a:solidFill>
                <a:latin typeface="여기어때 잘난체 OTF" panose="020B0600000101010101" pitchFamily="34" charset="-127"/>
                <a:cs typeface="Gmarket Sans Bold" pitchFamily="34" charset="0"/>
              </a:rPr>
              <a:t>03. </a:t>
            </a:r>
            <a:r>
              <a:rPr lang="ko-KR" altLang="en-US" sz="2700" kern="0" spc="-100" dirty="0">
                <a:solidFill>
                  <a:srgbClr val="F0F0F0"/>
                </a:solidFill>
                <a:latin typeface="여기어때 잘난체 OTF" panose="020B0600000101010101" pitchFamily="34" charset="-127"/>
                <a:cs typeface="Gmarket Sans Bold" pitchFamily="34" charset="0"/>
              </a:rPr>
              <a:t>경제적 어려움</a:t>
            </a:r>
            <a:endParaRPr lang="en-US" dirty="0"/>
          </a:p>
        </p:txBody>
      </p:sp>
      <p:sp>
        <p:nvSpPr>
          <p:cNvPr id="24" name="Object 65">
            <a:extLst>
              <a:ext uri="{FF2B5EF4-FFF2-40B4-BE49-F238E27FC236}">
                <a16:creationId xmlns:a16="http://schemas.microsoft.com/office/drawing/2014/main" id="{DE118A9A-97DB-877C-938C-671B378DBBE2}"/>
              </a:ext>
            </a:extLst>
          </p:cNvPr>
          <p:cNvSpPr txBox="1"/>
          <p:nvPr/>
        </p:nvSpPr>
        <p:spPr>
          <a:xfrm>
            <a:off x="300895" y="3644269"/>
            <a:ext cx="3528518" cy="5078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700" kern="0" spc="-100" dirty="0">
                <a:solidFill>
                  <a:srgbClr val="F0F0F0"/>
                </a:solidFill>
                <a:latin typeface="여기어때 잘난체 OTF" panose="020B0600000101010101" pitchFamily="34" charset="-127"/>
                <a:cs typeface="Gmarket Sans Bold" pitchFamily="34" charset="0"/>
              </a:rPr>
              <a:t>04</a:t>
            </a:r>
            <a:r>
              <a:rPr lang="en-US" sz="2700" kern="0" spc="-100">
                <a:solidFill>
                  <a:srgbClr val="F0F0F0"/>
                </a:solidFill>
                <a:latin typeface="여기어때 잘난체 OTF" panose="020B0600000101010101" pitchFamily="34" charset="-127"/>
                <a:cs typeface="Gmarket Sans Bold" pitchFamily="34" charset="0"/>
              </a:rPr>
              <a:t>. </a:t>
            </a:r>
            <a:r>
              <a:rPr lang="ko-KR" altLang="en-US" sz="2700" kern="0" spc="-100" dirty="0">
                <a:solidFill>
                  <a:srgbClr val="F0F0F0"/>
                </a:solidFill>
                <a:latin typeface="여기어때 잘난체 OTF" panose="020B0600000101010101" pitchFamily="34" charset="-127"/>
                <a:cs typeface="Gmarket Sans Bold" pitchFamily="34" charset="0"/>
              </a:rPr>
              <a:t>안전</a:t>
            </a:r>
            <a:endParaRPr lang="en-US" dirty="0"/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975C7377-4B5E-21EB-7FBF-A86CA2CC4D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567392" y="4203026"/>
            <a:ext cx="10394830" cy="5810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그룹 1005">
            <a:extLst>
              <a:ext uri="{FF2B5EF4-FFF2-40B4-BE49-F238E27FC236}">
                <a16:creationId xmlns:a16="http://schemas.microsoft.com/office/drawing/2014/main" id="{493563AA-154F-359E-846C-8F1A739D8297}"/>
              </a:ext>
            </a:extLst>
          </p:cNvPr>
          <p:cNvGrpSpPr/>
          <p:nvPr/>
        </p:nvGrpSpPr>
        <p:grpSpPr>
          <a:xfrm>
            <a:off x="7314279" y="5555951"/>
            <a:ext cx="7650434" cy="318836"/>
            <a:chOff x="3812296" y="5846649"/>
            <a:chExt cx="6543989" cy="318525"/>
          </a:xfrm>
        </p:grpSpPr>
        <p:pic>
          <p:nvPicPr>
            <p:cNvPr id="4" name="Object 18">
              <a:extLst>
                <a:ext uri="{FF2B5EF4-FFF2-40B4-BE49-F238E27FC236}">
                  <a16:creationId xmlns:a16="http://schemas.microsoft.com/office/drawing/2014/main" id="{9029E77E-0E4D-D84A-81ED-AB7DE38AB54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120000">
              <a:off x="3812296" y="5846649"/>
              <a:ext cx="6543989" cy="318525"/>
            </a:xfrm>
            <a:prstGeom prst="rect">
              <a:avLst/>
            </a:prstGeom>
          </p:spPr>
        </p:pic>
      </p:grpSp>
      <p:grpSp>
        <p:nvGrpSpPr>
          <p:cNvPr id="5" name="그룹 1008">
            <a:extLst>
              <a:ext uri="{FF2B5EF4-FFF2-40B4-BE49-F238E27FC236}">
                <a16:creationId xmlns:a16="http://schemas.microsoft.com/office/drawing/2014/main" id="{E0051E24-9FFD-F9DA-61D8-E81A2CFFD232}"/>
              </a:ext>
            </a:extLst>
          </p:cNvPr>
          <p:cNvGrpSpPr/>
          <p:nvPr/>
        </p:nvGrpSpPr>
        <p:grpSpPr>
          <a:xfrm>
            <a:off x="14162741" y="4784014"/>
            <a:ext cx="1302344" cy="904455"/>
            <a:chOff x="3196035" y="5794563"/>
            <a:chExt cx="708427" cy="622907"/>
          </a:xfrm>
        </p:grpSpPr>
        <p:pic>
          <p:nvPicPr>
            <p:cNvPr id="7" name="Object 30">
              <a:extLst>
                <a:ext uri="{FF2B5EF4-FFF2-40B4-BE49-F238E27FC236}">
                  <a16:creationId xmlns:a16="http://schemas.microsoft.com/office/drawing/2014/main" id="{5B7A88EE-B8DF-5976-E573-813DCDCBE5A8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196035" y="5794563"/>
              <a:ext cx="708427" cy="62290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462662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950651" y="1462858"/>
            <a:ext cx="2263771" cy="2276793"/>
            <a:chOff x="9950651" y="1462858"/>
            <a:chExt cx="2263771" cy="22767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950651" y="1462858"/>
              <a:ext cx="2263771" cy="227679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943041" y="1462858"/>
            <a:ext cx="2223622" cy="2276793"/>
            <a:chOff x="4943041" y="1462858"/>
            <a:chExt cx="2223622" cy="227679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43041" y="1462858"/>
              <a:ext cx="2223622" cy="227679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520431" y="1237454"/>
            <a:ext cx="19034717" cy="35714"/>
            <a:chOff x="-520431" y="1237454"/>
            <a:chExt cx="19034717" cy="35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520431" y="1237454"/>
              <a:ext cx="19034717" cy="3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868106" y="4735368"/>
            <a:ext cx="10591071" cy="815573"/>
            <a:chOff x="12868106" y="4735368"/>
            <a:chExt cx="10591071" cy="81557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12868106" y="4735368"/>
              <a:ext cx="10591071" cy="81557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994355" y="386555"/>
            <a:ext cx="1740541" cy="14286"/>
            <a:chOff x="4994355" y="386555"/>
            <a:chExt cx="1740541" cy="1428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4994355" y="386555"/>
              <a:ext cx="1740541" cy="14286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5176898" y="3044868"/>
            <a:ext cx="1786796" cy="55616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100" dirty="0">
                <a:solidFill>
                  <a:srgbClr val="FFFFFF"/>
                </a:solidFill>
                <a:latin typeface="Bebas Neue" pitchFamily="34" charset="0"/>
                <a:cs typeface="Bebas Neue" pitchFamily="34" charset="0"/>
              </a:rPr>
              <a:t>emergency</a:t>
            </a:r>
            <a:endParaRPr lang="en-US" dirty="0"/>
          </a:p>
        </p:txBody>
      </p:sp>
      <p:grpSp>
        <p:nvGrpSpPr>
          <p:cNvPr id="1006" name="그룹 1006"/>
          <p:cNvGrpSpPr/>
          <p:nvPr/>
        </p:nvGrpSpPr>
        <p:grpSpPr>
          <a:xfrm>
            <a:off x="5567392" y="1786864"/>
            <a:ext cx="1005807" cy="976850"/>
            <a:chOff x="5567392" y="1786864"/>
            <a:chExt cx="1005807" cy="976850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567392" y="1786864"/>
              <a:ext cx="1005807" cy="97685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-3071597" y="4326909"/>
            <a:ext cx="10591071" cy="4447876"/>
            <a:chOff x="-3071597" y="4326909"/>
            <a:chExt cx="10591071" cy="4447876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5400000">
              <a:off x="-3071597" y="4326909"/>
              <a:ext cx="10591071" cy="444787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450084" y="1462858"/>
            <a:ext cx="2223622" cy="2276793"/>
            <a:chOff x="7450084" y="1462858"/>
            <a:chExt cx="2223622" cy="2276793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450084" y="1462858"/>
              <a:ext cx="2223622" cy="227679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2553461" y="1478302"/>
            <a:ext cx="2223622" cy="2276793"/>
            <a:chOff x="12553461" y="1478302"/>
            <a:chExt cx="2223622" cy="2276793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553461" y="1478302"/>
              <a:ext cx="2223622" cy="227679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8006474" y="1738120"/>
            <a:ext cx="1110841" cy="1110841"/>
            <a:chOff x="8006474" y="1738120"/>
            <a:chExt cx="1110841" cy="1110841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006474" y="1738120"/>
              <a:ext cx="1110841" cy="1110841"/>
            </a:xfrm>
            <a:prstGeom prst="rect">
              <a:avLst/>
            </a:prstGeom>
          </p:spPr>
        </p:pic>
      </p:grpSp>
      <p:sp>
        <p:nvSpPr>
          <p:cNvPr id="33" name="Object 33"/>
          <p:cNvSpPr txBox="1"/>
          <p:nvPr/>
        </p:nvSpPr>
        <p:spPr>
          <a:xfrm>
            <a:off x="7719262" y="3119002"/>
            <a:ext cx="1485920" cy="5621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100" dirty="0">
                <a:solidFill>
                  <a:srgbClr val="FFFFFF"/>
                </a:solidFill>
                <a:latin typeface="Bebas Neue" pitchFamily="34" charset="0"/>
                <a:cs typeface="Bebas Neue" pitchFamily="34" charset="0"/>
              </a:rPr>
              <a:t>lonely</a:t>
            </a:r>
            <a:endParaRPr lang="en-US" dirty="0"/>
          </a:p>
        </p:txBody>
      </p:sp>
      <p:grpSp>
        <p:nvGrpSpPr>
          <p:cNvPr id="1011" name="그룹 1011"/>
          <p:cNvGrpSpPr/>
          <p:nvPr/>
        </p:nvGrpSpPr>
        <p:grpSpPr>
          <a:xfrm>
            <a:off x="10424575" y="1680871"/>
            <a:ext cx="1355850" cy="1355850"/>
            <a:chOff x="10424575" y="1680871"/>
            <a:chExt cx="1355850" cy="1355850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424575" y="1680871"/>
              <a:ext cx="1355850" cy="1355850"/>
            </a:xfrm>
            <a:prstGeom prst="rect">
              <a:avLst/>
            </a:prstGeom>
          </p:spPr>
        </p:pic>
      </p:grpSp>
      <p:sp>
        <p:nvSpPr>
          <p:cNvPr id="37" name="Object 37"/>
          <p:cNvSpPr txBox="1"/>
          <p:nvPr/>
        </p:nvSpPr>
        <p:spPr>
          <a:xfrm>
            <a:off x="10209102" y="3161303"/>
            <a:ext cx="1786796" cy="5684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100" dirty="0">
                <a:solidFill>
                  <a:srgbClr val="2E67C6"/>
                </a:solidFill>
                <a:latin typeface="Bebas Neue" pitchFamily="34" charset="0"/>
                <a:cs typeface="Bebas Neue" pitchFamily="34" charset="0"/>
              </a:rPr>
              <a:t>ECONOMIC</a:t>
            </a:r>
            <a:endParaRPr lang="en-US" dirty="0"/>
          </a:p>
        </p:txBody>
      </p:sp>
      <p:grpSp>
        <p:nvGrpSpPr>
          <p:cNvPr id="1012" name="그룹 1012"/>
          <p:cNvGrpSpPr/>
          <p:nvPr/>
        </p:nvGrpSpPr>
        <p:grpSpPr>
          <a:xfrm>
            <a:off x="13028016" y="1817045"/>
            <a:ext cx="1194708" cy="1194708"/>
            <a:chOff x="13028016" y="1817045"/>
            <a:chExt cx="1194708" cy="1194708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028016" y="1817045"/>
              <a:ext cx="1194708" cy="1194708"/>
            </a:xfrm>
            <a:prstGeom prst="rect">
              <a:avLst/>
            </a:prstGeom>
          </p:spPr>
        </p:pic>
      </p:grpSp>
      <p:sp>
        <p:nvSpPr>
          <p:cNvPr id="41" name="Object 41"/>
          <p:cNvSpPr txBox="1"/>
          <p:nvPr/>
        </p:nvSpPr>
        <p:spPr>
          <a:xfrm>
            <a:off x="12730217" y="3136335"/>
            <a:ext cx="1786796" cy="5684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100" dirty="0">
                <a:solidFill>
                  <a:srgbClr val="FFFFFF"/>
                </a:solidFill>
                <a:latin typeface="Bebas Neue" pitchFamily="34" charset="0"/>
                <a:cs typeface="Bebas Neue" pitchFamily="34" charset="0"/>
              </a:rPr>
              <a:t>security</a:t>
            </a:r>
            <a:endParaRPr lang="en-US" dirty="0"/>
          </a:p>
        </p:txBody>
      </p:sp>
      <p:sp>
        <p:nvSpPr>
          <p:cNvPr id="57" name="Object 57"/>
          <p:cNvSpPr txBox="1"/>
          <p:nvPr/>
        </p:nvSpPr>
        <p:spPr>
          <a:xfrm>
            <a:off x="6054852" y="393698"/>
            <a:ext cx="18562677" cy="9387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500" kern="0" spc="-100" dirty="0">
                <a:solidFill>
                  <a:srgbClr val="000000"/>
                </a:solidFill>
                <a:latin typeface="여기어때 잘난체 OTF" panose="020B0600000101010101" pitchFamily="34" charset="-127"/>
                <a:cs typeface="Gmarket Sans Bold" pitchFamily="34" charset="0"/>
              </a:rPr>
              <a:t>1인 가구 곤란한 점/요구되는 지원정책</a:t>
            </a:r>
            <a:endParaRPr lang="en-US" dirty="0"/>
          </a:p>
        </p:txBody>
      </p:sp>
      <p:grpSp>
        <p:nvGrpSpPr>
          <p:cNvPr id="1017" name="그룹 1017"/>
          <p:cNvGrpSpPr/>
          <p:nvPr/>
        </p:nvGrpSpPr>
        <p:grpSpPr>
          <a:xfrm>
            <a:off x="15038337" y="1478302"/>
            <a:ext cx="2223622" cy="2276793"/>
            <a:chOff x="15038337" y="1478302"/>
            <a:chExt cx="2223622" cy="2276793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038337" y="1478302"/>
              <a:ext cx="2223622" cy="2276793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5176966" y="1642840"/>
            <a:ext cx="1954925" cy="1954925"/>
            <a:chOff x="15176966" y="1642840"/>
            <a:chExt cx="1954925" cy="1954925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5176966" y="1642840"/>
              <a:ext cx="1954925" cy="1954925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4972695" y="4086531"/>
            <a:ext cx="12309880" cy="6042161"/>
            <a:chOff x="4794257" y="5294217"/>
            <a:chExt cx="12309880" cy="6042161"/>
          </a:xfrm>
        </p:grpSpPr>
        <p:pic>
          <p:nvPicPr>
            <p:cNvPr id="74" name="Object 7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794257" y="5294217"/>
              <a:ext cx="12309880" cy="6042161"/>
            </a:xfrm>
            <a:prstGeom prst="rect">
              <a:avLst/>
            </a:prstGeom>
          </p:spPr>
        </p:pic>
      </p:grpSp>
      <p:sp>
        <p:nvSpPr>
          <p:cNvPr id="79" name="Object 79"/>
          <p:cNvSpPr txBox="1"/>
          <p:nvPr/>
        </p:nvSpPr>
        <p:spPr>
          <a:xfrm>
            <a:off x="811293" y="393698"/>
            <a:ext cx="2449206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dirty="0">
                <a:solidFill>
                  <a:srgbClr val="2E67C6"/>
                </a:solidFill>
                <a:latin typeface="여기어때 잘난체 OTF" panose="020B0600000101010101" pitchFamily="34" charset="-127"/>
                <a:cs typeface="Gmarket Sans Bold" pitchFamily="34" charset="0"/>
              </a:rPr>
              <a:t>#4</a:t>
            </a:r>
            <a:endParaRPr lang="en-US" dirty="0"/>
          </a:p>
        </p:txBody>
      </p:sp>
      <p:sp>
        <p:nvSpPr>
          <p:cNvPr id="80" name="Object 80"/>
          <p:cNvSpPr txBox="1"/>
          <p:nvPr/>
        </p:nvSpPr>
        <p:spPr>
          <a:xfrm>
            <a:off x="1627695" y="517508"/>
            <a:ext cx="5757813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600" kern="0" spc="-100" dirty="0">
                <a:solidFill>
                  <a:srgbClr val="1A1A1A"/>
                </a:solidFill>
                <a:latin typeface="여기어때 잘난체 OTF" panose="020B0600000101010101" pitchFamily="34" charset="-127"/>
                <a:cs typeface="Gmarket Sans Bold" pitchFamily="34" charset="0"/>
              </a:rPr>
              <a:t>데이터 분석/시각화</a:t>
            </a:r>
            <a:endParaRPr lang="en-US" dirty="0"/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7B3DC477-E769-BEDF-80A1-6122A4C7AE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7631" y="6001116"/>
            <a:ext cx="3599910" cy="404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182CA8-8272-C53D-C8FE-FC5ADA167097}"/>
              </a:ext>
            </a:extLst>
          </p:cNvPr>
          <p:cNvSpPr txBox="1"/>
          <p:nvPr/>
        </p:nvSpPr>
        <p:spPr>
          <a:xfrm>
            <a:off x="5575783" y="4969381"/>
            <a:ext cx="32883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주거지원정책</a:t>
            </a:r>
          </a:p>
        </p:txBody>
      </p:sp>
      <p:pic>
        <p:nvPicPr>
          <p:cNvPr id="4102" name="Picture 6">
            <a:extLst>
              <a:ext uri="{FF2B5EF4-FFF2-40B4-BE49-F238E27FC236}">
                <a16:creationId xmlns:a16="http://schemas.microsoft.com/office/drawing/2014/main" id="{A7DCADE4-E485-A9CD-54FB-1E2DDD9AC7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0177" y="6001115"/>
            <a:ext cx="3589335" cy="404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FE8E7AC-329C-C2C6-7BF2-D37CC9AB193D}"/>
              </a:ext>
            </a:extLst>
          </p:cNvPr>
          <p:cNvSpPr txBox="1"/>
          <p:nvPr/>
        </p:nvSpPr>
        <p:spPr>
          <a:xfrm>
            <a:off x="8770531" y="4946178"/>
            <a:ext cx="52227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경제적 여건 개선 정책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CE8D74-5162-5DD6-32A5-FF4B7ABD009A}"/>
              </a:ext>
            </a:extLst>
          </p:cNvPr>
          <p:cNvSpPr txBox="1"/>
          <p:nvPr/>
        </p:nvSpPr>
        <p:spPr>
          <a:xfrm>
            <a:off x="13714713" y="4969381"/>
            <a:ext cx="35893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경제적 불안감</a:t>
            </a:r>
          </a:p>
        </p:txBody>
      </p:sp>
      <p:pic>
        <p:nvPicPr>
          <p:cNvPr id="4104" name="Picture 8">
            <a:extLst>
              <a:ext uri="{FF2B5EF4-FFF2-40B4-BE49-F238E27FC236}">
                <a16:creationId xmlns:a16="http://schemas.microsoft.com/office/drawing/2014/main" id="{1A8D6DA9-9440-A6CA-4476-F262B6223B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6113" y="6001115"/>
            <a:ext cx="3670881" cy="3969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Object 62">
            <a:extLst>
              <a:ext uri="{FF2B5EF4-FFF2-40B4-BE49-F238E27FC236}">
                <a16:creationId xmlns:a16="http://schemas.microsoft.com/office/drawing/2014/main" id="{9ADDB82D-ED9A-8A1D-3980-2194B6F086E0}"/>
              </a:ext>
            </a:extLst>
          </p:cNvPr>
          <p:cNvSpPr txBox="1"/>
          <p:nvPr/>
        </p:nvSpPr>
        <p:spPr>
          <a:xfrm>
            <a:off x="300895" y="1611132"/>
            <a:ext cx="3764381" cy="5078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700" kern="0" spc="-100" dirty="0">
                <a:solidFill>
                  <a:srgbClr val="F0F0F0"/>
                </a:solidFill>
                <a:latin typeface="여기어때 잘난체 OTF" panose="020B0600000101010101" pitchFamily="34" charset="-127"/>
                <a:cs typeface="Gmarket Sans Bold" pitchFamily="34" charset="0"/>
              </a:rPr>
              <a:t>01.  </a:t>
            </a:r>
            <a:r>
              <a:rPr lang="en-US" sz="2700" kern="0" spc="-100" dirty="0" err="1">
                <a:solidFill>
                  <a:srgbClr val="F0F0F0"/>
                </a:solidFill>
                <a:latin typeface="여기어때 잘난체 OTF" panose="020B0600000101010101" pitchFamily="34" charset="-127"/>
                <a:cs typeface="Gmarket Sans Bold" pitchFamily="34" charset="0"/>
              </a:rPr>
              <a:t>응급</a:t>
            </a:r>
            <a:r>
              <a:rPr lang="en-US" sz="2700" kern="0" spc="-100" dirty="0">
                <a:solidFill>
                  <a:srgbClr val="F0F0F0"/>
                </a:solidFill>
                <a:latin typeface="여기어때 잘난체 OTF" panose="020B0600000101010101" pitchFamily="34" charset="-127"/>
                <a:cs typeface="Gmarket Sans Bold" pitchFamily="34" charset="0"/>
              </a:rPr>
              <a:t> </a:t>
            </a:r>
            <a:r>
              <a:rPr lang="ko-KR" altLang="en-US" sz="2700" kern="0" spc="-100" dirty="0">
                <a:solidFill>
                  <a:srgbClr val="F0F0F0"/>
                </a:solidFill>
                <a:latin typeface="여기어때 잘난체 OTF" panose="020B0600000101010101" pitchFamily="34" charset="-127"/>
                <a:cs typeface="Gmarket Sans Bold" pitchFamily="34" charset="0"/>
              </a:rPr>
              <a:t>상황</a:t>
            </a:r>
            <a:endParaRPr lang="en-US" dirty="0"/>
          </a:p>
        </p:txBody>
      </p:sp>
      <p:sp>
        <p:nvSpPr>
          <p:cNvPr id="8" name="Object 63">
            <a:extLst>
              <a:ext uri="{FF2B5EF4-FFF2-40B4-BE49-F238E27FC236}">
                <a16:creationId xmlns:a16="http://schemas.microsoft.com/office/drawing/2014/main" id="{4A8A3A56-C8B8-4FBF-C943-650E09A4FFBC}"/>
              </a:ext>
            </a:extLst>
          </p:cNvPr>
          <p:cNvSpPr txBox="1"/>
          <p:nvPr/>
        </p:nvSpPr>
        <p:spPr>
          <a:xfrm>
            <a:off x="294170" y="2357392"/>
            <a:ext cx="3771106" cy="5078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700" kern="0" spc="-100" dirty="0">
                <a:solidFill>
                  <a:srgbClr val="F0F0F0"/>
                </a:solidFill>
                <a:latin typeface="여기어때 잘난체 OTF" panose="020B0600000101010101" pitchFamily="34" charset="-127"/>
                <a:cs typeface="Gmarket Sans Bold" pitchFamily="34" charset="0"/>
              </a:rPr>
              <a:t>02.  </a:t>
            </a:r>
            <a:r>
              <a:rPr lang="ko-KR" altLang="en-US" sz="2700" kern="0" spc="-100" dirty="0">
                <a:solidFill>
                  <a:srgbClr val="F0F0F0"/>
                </a:solidFill>
                <a:latin typeface="여기어때 잘난체 OTF" panose="020B0600000101010101" pitchFamily="34" charset="-127"/>
                <a:cs typeface="Gmarket Sans Bold" pitchFamily="34" charset="0"/>
              </a:rPr>
              <a:t>사회적 고립</a:t>
            </a:r>
            <a:endParaRPr lang="en-US" dirty="0"/>
          </a:p>
        </p:txBody>
      </p:sp>
      <p:sp>
        <p:nvSpPr>
          <p:cNvPr id="10" name="Object 64">
            <a:extLst>
              <a:ext uri="{FF2B5EF4-FFF2-40B4-BE49-F238E27FC236}">
                <a16:creationId xmlns:a16="http://schemas.microsoft.com/office/drawing/2014/main" id="{AFCA03A4-AE44-57EF-96BF-D7C6F1C88FB5}"/>
              </a:ext>
            </a:extLst>
          </p:cNvPr>
          <p:cNvSpPr txBox="1"/>
          <p:nvPr/>
        </p:nvSpPr>
        <p:spPr>
          <a:xfrm>
            <a:off x="294170" y="3044868"/>
            <a:ext cx="3764381" cy="5078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700" kern="0" spc="-100" dirty="0">
                <a:solidFill>
                  <a:srgbClr val="FFFF00"/>
                </a:solidFill>
                <a:latin typeface="여기어때 잘난체 OTF" panose="020B0600000101010101" pitchFamily="34" charset="-127"/>
                <a:cs typeface="Gmarket Sans Bold" pitchFamily="34" charset="0"/>
              </a:rPr>
              <a:t>03. </a:t>
            </a:r>
            <a:r>
              <a:rPr lang="ko-KR" altLang="en-US" sz="2700" kern="0" spc="-100" dirty="0">
                <a:solidFill>
                  <a:srgbClr val="FFFF00"/>
                </a:solidFill>
                <a:latin typeface="여기어때 잘난체 OTF" panose="020B0600000101010101" pitchFamily="34" charset="-127"/>
                <a:cs typeface="Gmarket Sans Bold" pitchFamily="34" charset="0"/>
              </a:rPr>
              <a:t>경제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11" name="Object 65">
            <a:extLst>
              <a:ext uri="{FF2B5EF4-FFF2-40B4-BE49-F238E27FC236}">
                <a16:creationId xmlns:a16="http://schemas.microsoft.com/office/drawing/2014/main" id="{CEAEAE12-4B0A-8CFE-909B-8044B9F9644A}"/>
              </a:ext>
            </a:extLst>
          </p:cNvPr>
          <p:cNvSpPr txBox="1"/>
          <p:nvPr/>
        </p:nvSpPr>
        <p:spPr>
          <a:xfrm>
            <a:off x="300895" y="3644269"/>
            <a:ext cx="3528518" cy="5078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700" kern="0" spc="-100" dirty="0">
                <a:solidFill>
                  <a:srgbClr val="F0F0F0"/>
                </a:solidFill>
                <a:latin typeface="여기어때 잘난체 OTF" panose="020B0600000101010101" pitchFamily="34" charset="-127"/>
                <a:cs typeface="Gmarket Sans Bold" pitchFamily="34" charset="0"/>
              </a:rPr>
              <a:t>04</a:t>
            </a:r>
            <a:r>
              <a:rPr lang="en-US" sz="2700" kern="0" spc="-100">
                <a:solidFill>
                  <a:srgbClr val="F0F0F0"/>
                </a:solidFill>
                <a:latin typeface="여기어때 잘난체 OTF" panose="020B0600000101010101" pitchFamily="34" charset="-127"/>
                <a:cs typeface="Gmarket Sans Bold" pitchFamily="34" charset="0"/>
              </a:rPr>
              <a:t>. </a:t>
            </a:r>
            <a:r>
              <a:rPr lang="ko-KR" altLang="en-US" sz="2700" kern="0" spc="-100" dirty="0">
                <a:solidFill>
                  <a:srgbClr val="F0F0F0"/>
                </a:solidFill>
                <a:latin typeface="여기어때 잘난체 OTF" panose="020B0600000101010101" pitchFamily="34" charset="-127"/>
                <a:cs typeface="Gmarket Sans Bold" pitchFamily="34" charset="0"/>
              </a:rPr>
              <a:t>안전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490906" y="1237454"/>
            <a:ext cx="9352150" cy="9340232"/>
            <a:chOff x="8490906" y="1237454"/>
            <a:chExt cx="9352150" cy="934023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90906" y="1237454"/>
              <a:ext cx="9352150" cy="9340232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547146" y="4834574"/>
            <a:ext cx="12137004" cy="14465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8800" dirty="0">
                <a:solidFill>
                  <a:srgbClr val="2E67C6"/>
                </a:solidFill>
                <a:latin typeface="여기어때 잘난체 OTF" panose="020B0600000101010101" pitchFamily="34" charset="-127"/>
                <a:cs typeface="Gmarket Sans Bold" pitchFamily="34" charset="0"/>
              </a:rPr>
              <a:t>CONTENTS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12868106" y="4735368"/>
            <a:ext cx="10591071" cy="815573"/>
            <a:chOff x="12868106" y="4735368"/>
            <a:chExt cx="10591071" cy="81557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12868106" y="4735368"/>
              <a:ext cx="10591071" cy="81557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278861" y="1237454"/>
            <a:ext cx="19034717" cy="35714"/>
            <a:chOff x="-1278861" y="1237454"/>
            <a:chExt cx="19034717" cy="3571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278861" y="1237454"/>
              <a:ext cx="19034717" cy="35714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9142857" y="1941429"/>
            <a:ext cx="5667274" cy="81560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700" dirty="0">
                <a:solidFill>
                  <a:srgbClr val="2E67C6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Gmarket Sans Bold" pitchFamily="34" charset="0"/>
              </a:rPr>
              <a:t>01 </a:t>
            </a:r>
            <a:r>
              <a:rPr lang="en-US" sz="3100" dirty="0">
                <a:solidFill>
                  <a:srgbClr val="2E67C6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Gmarket Sans Bold" pitchFamily="34" charset="0"/>
              </a:rPr>
              <a:t> </a:t>
            </a:r>
            <a:r>
              <a:rPr lang="en-US" sz="3100" dirty="0">
                <a:solidFill>
                  <a:srgbClr val="1A1A1A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Gmarket Sans Bold" pitchFamily="34" charset="0"/>
              </a:rPr>
              <a:t>주제선정 배경</a:t>
            </a:r>
            <a:endParaRPr lang="en-US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grpSp>
        <p:nvGrpSpPr>
          <p:cNvPr id="1004" name="그룹 1004"/>
          <p:cNvGrpSpPr/>
          <p:nvPr/>
        </p:nvGrpSpPr>
        <p:grpSpPr>
          <a:xfrm>
            <a:off x="4205719" y="5790890"/>
            <a:ext cx="8929168" cy="14286"/>
            <a:chOff x="4205719" y="5790890"/>
            <a:chExt cx="8929168" cy="1428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4205719" y="5790890"/>
              <a:ext cx="8929168" cy="1428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5715" y="4339608"/>
            <a:ext cx="19190391" cy="14286"/>
            <a:chOff x="45715" y="4339608"/>
            <a:chExt cx="19190391" cy="1428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60000">
              <a:off x="45715" y="4339608"/>
              <a:ext cx="19190391" cy="14286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9111971" y="3280543"/>
            <a:ext cx="5667274" cy="81560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700" dirty="0">
                <a:solidFill>
                  <a:srgbClr val="2E67C6"/>
                </a:solidFill>
                <a:latin typeface="여기어때 잘난체 OTF" panose="020B0600000101010101" pitchFamily="34" charset="-127"/>
                <a:cs typeface="Gmarket Sans Bold" pitchFamily="34" charset="0"/>
              </a:rPr>
              <a:t>02</a:t>
            </a:r>
            <a:r>
              <a:rPr lang="en-US" sz="4400" dirty="0">
                <a:solidFill>
                  <a:srgbClr val="2E67C6"/>
                </a:solidFill>
                <a:latin typeface="여기어때 잘난체 OTF" panose="020B0600000101010101" pitchFamily="34" charset="-127"/>
                <a:cs typeface="Gmarket Sans Bold" pitchFamily="34" charset="0"/>
              </a:rPr>
              <a:t>  </a:t>
            </a:r>
            <a:r>
              <a:rPr lang="en-US" sz="3100" dirty="0">
                <a:solidFill>
                  <a:srgbClr val="1A1A1A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Gmarket Sans Bold" pitchFamily="34" charset="0"/>
              </a:rPr>
              <a:t>목적</a:t>
            </a:r>
            <a:endParaRPr lang="en-US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9142857" y="4625086"/>
            <a:ext cx="6864887" cy="81560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700" dirty="0">
                <a:solidFill>
                  <a:srgbClr val="2E67C6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Gmarket Sans Bold" pitchFamily="34" charset="0"/>
              </a:rPr>
              <a:t>03</a:t>
            </a:r>
            <a:r>
              <a:rPr lang="en-US" sz="3100" dirty="0">
                <a:solidFill>
                  <a:srgbClr val="2E67C6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Gmarket Sans Bold" pitchFamily="34" charset="0"/>
              </a:rPr>
              <a:t>  </a:t>
            </a:r>
            <a:r>
              <a:rPr lang="ko-KR" altLang="en-US" sz="3100" dirty="0">
                <a:solidFill>
                  <a:srgbClr val="1A1A1A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Gmarket Sans Bold" pitchFamily="34" charset="0"/>
              </a:rPr>
              <a:t>주제</a:t>
            </a:r>
            <a:r>
              <a:rPr lang="en-US" sz="3100" dirty="0">
                <a:solidFill>
                  <a:srgbClr val="1A1A1A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Gmarket Sans Bold" pitchFamily="34" charset="0"/>
              </a:rPr>
              <a:t> 탐색</a:t>
            </a:r>
            <a:endParaRPr lang="en-US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9142857" y="5907571"/>
            <a:ext cx="7579218" cy="7848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500" dirty="0">
                <a:solidFill>
                  <a:srgbClr val="2E67C6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Gmarket Sans Bold" pitchFamily="34" charset="0"/>
              </a:rPr>
              <a:t>04</a:t>
            </a:r>
            <a:r>
              <a:rPr lang="en-US" sz="3100" dirty="0">
                <a:solidFill>
                  <a:srgbClr val="2E67C6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Gmarket Sans Bold" pitchFamily="34" charset="0"/>
              </a:rPr>
              <a:t>  </a:t>
            </a:r>
            <a:r>
              <a:rPr lang="en-US" sz="3100" dirty="0">
                <a:solidFill>
                  <a:srgbClr val="1A1A1A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Gmarket Sans Bold" pitchFamily="34" charset="0"/>
              </a:rPr>
              <a:t>데이터 분석 및 시각화</a:t>
            </a:r>
            <a:endParaRPr lang="en-US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9142857" y="7364076"/>
            <a:ext cx="5667274" cy="8002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600" dirty="0">
                <a:solidFill>
                  <a:srgbClr val="2E67C6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Gmarket Sans Bold" pitchFamily="34" charset="0"/>
              </a:rPr>
              <a:t>05</a:t>
            </a:r>
            <a:r>
              <a:rPr lang="en-US" sz="3100" dirty="0">
                <a:solidFill>
                  <a:srgbClr val="2E67C6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Gmarket Sans Bold" pitchFamily="34" charset="0"/>
              </a:rPr>
              <a:t>  </a:t>
            </a:r>
            <a:r>
              <a:rPr lang="en-US" sz="3100" dirty="0">
                <a:solidFill>
                  <a:srgbClr val="1A1A1A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Gmarket Sans Bold" pitchFamily="34" charset="0"/>
              </a:rPr>
              <a:t>결론 도출</a:t>
            </a:r>
            <a:endParaRPr lang="en-US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9173743" y="8620200"/>
            <a:ext cx="5667274" cy="81560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700" dirty="0">
                <a:solidFill>
                  <a:srgbClr val="2E67C6"/>
                </a:solidFill>
                <a:latin typeface="여기어때 잘난체 OTF" panose="020B0600000101010101" pitchFamily="34" charset="-127"/>
                <a:cs typeface="Gmarket Sans Bold" pitchFamily="34" charset="0"/>
              </a:rPr>
              <a:t>06</a:t>
            </a:r>
            <a:r>
              <a:rPr lang="en-US" sz="3100" dirty="0">
                <a:solidFill>
                  <a:srgbClr val="2E67C6"/>
                </a:solidFill>
                <a:latin typeface="여기어때 잘난체 OTF" panose="020B0600000101010101" pitchFamily="34" charset="-127"/>
                <a:cs typeface="Gmarket Sans Bold" pitchFamily="34" charset="0"/>
              </a:rPr>
              <a:t>  </a:t>
            </a:r>
            <a:r>
              <a:rPr lang="en-US" sz="3100" dirty="0">
                <a:solidFill>
                  <a:srgbClr val="1A1A1A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Gmarket Sans Bold" pitchFamily="34" charset="0"/>
              </a:rPr>
              <a:t>한계와 의의</a:t>
            </a:r>
            <a:endParaRPr lang="en-US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9684247" y="664739"/>
            <a:ext cx="7840851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800" kern="0" spc="100" dirty="0">
                <a:solidFill>
                  <a:srgbClr val="2E67C6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Gmarket Sans Bold" pitchFamily="34" charset="0"/>
              </a:rPr>
              <a:t>서울시 1인가구 취약점 분석 및 지원체계  모색</a:t>
            </a:r>
            <a:endParaRPr lang="en-US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grpSp>
        <p:nvGrpSpPr>
          <p:cNvPr id="1006" name="그룹 1006"/>
          <p:cNvGrpSpPr/>
          <p:nvPr/>
        </p:nvGrpSpPr>
        <p:grpSpPr>
          <a:xfrm>
            <a:off x="2004580" y="6576590"/>
            <a:ext cx="787486" cy="787486"/>
            <a:chOff x="2004580" y="6576590"/>
            <a:chExt cx="787486" cy="787486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004580" y="6576590"/>
              <a:ext cx="787486" cy="78748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592814" y="6402811"/>
            <a:ext cx="468228" cy="468228"/>
            <a:chOff x="4592814" y="6402811"/>
            <a:chExt cx="468228" cy="468228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592814" y="6402811"/>
              <a:ext cx="468228" cy="46822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5842039" y="8184037"/>
            <a:ext cx="678694" cy="678694"/>
            <a:chOff x="5842039" y="8184037"/>
            <a:chExt cx="678694" cy="678694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842039" y="8184037"/>
              <a:ext cx="678694" cy="67869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-520431" y="1237454"/>
            <a:ext cx="19034717" cy="35714"/>
            <a:chOff x="-520431" y="1237454"/>
            <a:chExt cx="19034717" cy="35714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520431" y="1237454"/>
              <a:ext cx="19034717" cy="3571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4994355" y="386555"/>
            <a:ext cx="1740541" cy="14286"/>
            <a:chOff x="4994355" y="386555"/>
            <a:chExt cx="1740541" cy="14286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5400000">
              <a:off x="4994355" y="386555"/>
              <a:ext cx="1740541" cy="14286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8679532" y="6989521"/>
            <a:ext cx="10209055" cy="14286"/>
            <a:chOff x="8679532" y="6989521"/>
            <a:chExt cx="10209055" cy="14286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679532" y="6989521"/>
              <a:ext cx="10209055" cy="14286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2468163" y="6775951"/>
            <a:ext cx="3389320" cy="3389320"/>
            <a:chOff x="2468163" y="6775951"/>
            <a:chExt cx="3389320" cy="3389320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468163" y="6775951"/>
              <a:ext cx="3389320" cy="3389320"/>
            </a:xfrm>
            <a:prstGeom prst="rect">
              <a:avLst/>
            </a:prstGeom>
          </p:spPr>
        </p:pic>
      </p:grpSp>
      <p:grpSp>
        <p:nvGrpSpPr>
          <p:cNvPr id="2" name="그룹 1006">
            <a:extLst>
              <a:ext uri="{FF2B5EF4-FFF2-40B4-BE49-F238E27FC236}">
                <a16:creationId xmlns:a16="http://schemas.microsoft.com/office/drawing/2014/main" id="{7D2D9D7B-84E7-887A-D256-E0A1A30CB4D1}"/>
              </a:ext>
            </a:extLst>
          </p:cNvPr>
          <p:cNvGrpSpPr/>
          <p:nvPr/>
        </p:nvGrpSpPr>
        <p:grpSpPr>
          <a:xfrm>
            <a:off x="2971266" y="1330400"/>
            <a:ext cx="2383114" cy="3071053"/>
            <a:chOff x="14525464" y="1480485"/>
            <a:chExt cx="2383114" cy="3071053"/>
          </a:xfrm>
        </p:grpSpPr>
        <p:pic>
          <p:nvPicPr>
            <p:cNvPr id="4" name="Object 18">
              <a:extLst>
                <a:ext uri="{FF2B5EF4-FFF2-40B4-BE49-F238E27FC236}">
                  <a16:creationId xmlns:a16="http://schemas.microsoft.com/office/drawing/2014/main" id="{325FC059-6623-BE74-3D23-7AF1CD04316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4525464" y="1480485"/>
              <a:ext cx="2383114" cy="3071053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950651" y="1462858"/>
            <a:ext cx="2263771" cy="2276793"/>
            <a:chOff x="9950651" y="1462858"/>
            <a:chExt cx="2263771" cy="22767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950651" y="1462858"/>
              <a:ext cx="2263771" cy="227679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943041" y="1462858"/>
            <a:ext cx="2223622" cy="2276793"/>
            <a:chOff x="4943041" y="1462858"/>
            <a:chExt cx="2223622" cy="227679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43041" y="1462858"/>
              <a:ext cx="2223622" cy="227679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520431" y="1237454"/>
            <a:ext cx="19034717" cy="35714"/>
            <a:chOff x="-520431" y="1237454"/>
            <a:chExt cx="19034717" cy="35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520431" y="1237454"/>
              <a:ext cx="19034717" cy="3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868106" y="4735368"/>
            <a:ext cx="10591071" cy="815573"/>
            <a:chOff x="12868106" y="4735368"/>
            <a:chExt cx="10591071" cy="81557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12868106" y="4735368"/>
              <a:ext cx="10591071" cy="81557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994355" y="386555"/>
            <a:ext cx="1740541" cy="14286"/>
            <a:chOff x="4994355" y="386555"/>
            <a:chExt cx="1740541" cy="1428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4994355" y="386555"/>
              <a:ext cx="1740541" cy="14286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5176898" y="3044868"/>
            <a:ext cx="1786796" cy="55616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100" dirty="0">
                <a:solidFill>
                  <a:srgbClr val="FFFFFF"/>
                </a:solidFill>
                <a:latin typeface="Bebas Neue" pitchFamily="34" charset="0"/>
                <a:cs typeface="Bebas Neue" pitchFamily="34" charset="0"/>
              </a:rPr>
              <a:t>emergency</a:t>
            </a:r>
            <a:endParaRPr lang="en-US" dirty="0"/>
          </a:p>
        </p:txBody>
      </p:sp>
      <p:grpSp>
        <p:nvGrpSpPr>
          <p:cNvPr id="1006" name="그룹 1006"/>
          <p:cNvGrpSpPr/>
          <p:nvPr/>
        </p:nvGrpSpPr>
        <p:grpSpPr>
          <a:xfrm>
            <a:off x="5567392" y="1786864"/>
            <a:ext cx="1005807" cy="976850"/>
            <a:chOff x="5567392" y="1786864"/>
            <a:chExt cx="1005807" cy="976850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567392" y="1786864"/>
              <a:ext cx="1005807" cy="97685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-3071597" y="4326909"/>
            <a:ext cx="10591071" cy="4447876"/>
            <a:chOff x="-3071597" y="4326909"/>
            <a:chExt cx="10591071" cy="4447876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5400000">
              <a:off x="-3071597" y="4326909"/>
              <a:ext cx="10591071" cy="444787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450084" y="1462858"/>
            <a:ext cx="2223622" cy="2276793"/>
            <a:chOff x="7450084" y="1462858"/>
            <a:chExt cx="2223622" cy="2276793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450084" y="1462858"/>
              <a:ext cx="2223622" cy="227679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2553461" y="1478302"/>
            <a:ext cx="2223622" cy="2276793"/>
            <a:chOff x="12553461" y="1478302"/>
            <a:chExt cx="2223622" cy="2276793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553461" y="1478302"/>
              <a:ext cx="2223622" cy="227679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8006474" y="1738120"/>
            <a:ext cx="1110841" cy="1110841"/>
            <a:chOff x="8006474" y="1738120"/>
            <a:chExt cx="1110841" cy="1110841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006474" y="1738120"/>
              <a:ext cx="1110841" cy="1110841"/>
            </a:xfrm>
            <a:prstGeom prst="rect">
              <a:avLst/>
            </a:prstGeom>
          </p:spPr>
        </p:pic>
      </p:grpSp>
      <p:sp>
        <p:nvSpPr>
          <p:cNvPr id="33" name="Object 33"/>
          <p:cNvSpPr txBox="1"/>
          <p:nvPr/>
        </p:nvSpPr>
        <p:spPr>
          <a:xfrm>
            <a:off x="7719262" y="3119002"/>
            <a:ext cx="1485920" cy="5621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100" dirty="0">
                <a:solidFill>
                  <a:srgbClr val="FFFFFF"/>
                </a:solidFill>
                <a:latin typeface="Bebas Neue" pitchFamily="34" charset="0"/>
                <a:cs typeface="Bebas Neue" pitchFamily="34" charset="0"/>
              </a:rPr>
              <a:t>lonely</a:t>
            </a:r>
            <a:endParaRPr lang="en-US" dirty="0"/>
          </a:p>
        </p:txBody>
      </p:sp>
      <p:grpSp>
        <p:nvGrpSpPr>
          <p:cNvPr id="1011" name="그룹 1011"/>
          <p:cNvGrpSpPr/>
          <p:nvPr/>
        </p:nvGrpSpPr>
        <p:grpSpPr>
          <a:xfrm>
            <a:off x="10424575" y="1680871"/>
            <a:ext cx="1355850" cy="1355850"/>
            <a:chOff x="10424575" y="1680871"/>
            <a:chExt cx="1355850" cy="1355850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424575" y="1680871"/>
              <a:ext cx="1355850" cy="1355850"/>
            </a:xfrm>
            <a:prstGeom prst="rect">
              <a:avLst/>
            </a:prstGeom>
          </p:spPr>
        </p:pic>
      </p:grpSp>
      <p:sp>
        <p:nvSpPr>
          <p:cNvPr id="37" name="Object 37"/>
          <p:cNvSpPr txBox="1"/>
          <p:nvPr/>
        </p:nvSpPr>
        <p:spPr>
          <a:xfrm>
            <a:off x="10209102" y="3161303"/>
            <a:ext cx="1786796" cy="5684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100" dirty="0">
                <a:solidFill>
                  <a:srgbClr val="2E67C6"/>
                </a:solidFill>
                <a:latin typeface="Bebas Neue" pitchFamily="34" charset="0"/>
                <a:cs typeface="Bebas Neue" pitchFamily="34" charset="0"/>
              </a:rPr>
              <a:t>ECONOMIC</a:t>
            </a:r>
            <a:endParaRPr lang="en-US" dirty="0"/>
          </a:p>
        </p:txBody>
      </p:sp>
      <p:grpSp>
        <p:nvGrpSpPr>
          <p:cNvPr id="1012" name="그룹 1012"/>
          <p:cNvGrpSpPr/>
          <p:nvPr/>
        </p:nvGrpSpPr>
        <p:grpSpPr>
          <a:xfrm>
            <a:off x="13028016" y="1817045"/>
            <a:ext cx="1194708" cy="1194708"/>
            <a:chOff x="13028016" y="1817045"/>
            <a:chExt cx="1194708" cy="1194708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028016" y="1817045"/>
              <a:ext cx="1194708" cy="1194708"/>
            </a:xfrm>
            <a:prstGeom prst="rect">
              <a:avLst/>
            </a:prstGeom>
          </p:spPr>
        </p:pic>
      </p:grpSp>
      <p:sp>
        <p:nvSpPr>
          <p:cNvPr id="41" name="Object 41"/>
          <p:cNvSpPr txBox="1"/>
          <p:nvPr/>
        </p:nvSpPr>
        <p:spPr>
          <a:xfrm>
            <a:off x="12730217" y="3136335"/>
            <a:ext cx="1786796" cy="5684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100" dirty="0">
                <a:solidFill>
                  <a:srgbClr val="FFFFFF"/>
                </a:solidFill>
                <a:latin typeface="Bebas Neue" pitchFamily="34" charset="0"/>
                <a:cs typeface="Bebas Neue" pitchFamily="34" charset="0"/>
              </a:rPr>
              <a:t>security</a:t>
            </a:r>
            <a:endParaRPr lang="en-US" dirty="0"/>
          </a:p>
        </p:txBody>
      </p:sp>
      <p:sp>
        <p:nvSpPr>
          <p:cNvPr id="57" name="Object 57"/>
          <p:cNvSpPr txBox="1"/>
          <p:nvPr/>
        </p:nvSpPr>
        <p:spPr>
          <a:xfrm>
            <a:off x="6054852" y="393698"/>
            <a:ext cx="18562677" cy="9387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500" kern="0" spc="-100" dirty="0">
                <a:solidFill>
                  <a:srgbClr val="000000"/>
                </a:solidFill>
                <a:latin typeface="여기어때 잘난체 OTF" panose="020B0600000101010101" pitchFamily="34" charset="-127"/>
                <a:cs typeface="Gmarket Sans Bold" pitchFamily="34" charset="0"/>
              </a:rPr>
              <a:t>1인 가구 곤란한 점/요구되는 지원정책</a:t>
            </a:r>
            <a:endParaRPr lang="en-US" dirty="0"/>
          </a:p>
        </p:txBody>
      </p:sp>
      <p:grpSp>
        <p:nvGrpSpPr>
          <p:cNvPr id="1017" name="그룹 1017"/>
          <p:cNvGrpSpPr/>
          <p:nvPr/>
        </p:nvGrpSpPr>
        <p:grpSpPr>
          <a:xfrm>
            <a:off x="15038337" y="1478302"/>
            <a:ext cx="2223622" cy="2276793"/>
            <a:chOff x="15038337" y="1478302"/>
            <a:chExt cx="2223622" cy="2276793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038337" y="1478302"/>
              <a:ext cx="2223622" cy="2276793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5176966" y="1642840"/>
            <a:ext cx="1954925" cy="1954925"/>
            <a:chOff x="15176966" y="1642840"/>
            <a:chExt cx="1954925" cy="1954925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5176966" y="1642840"/>
              <a:ext cx="1954925" cy="1954925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4972695" y="4086531"/>
            <a:ext cx="12309880" cy="6042161"/>
            <a:chOff x="4794257" y="5294217"/>
            <a:chExt cx="12309880" cy="6042161"/>
          </a:xfrm>
        </p:grpSpPr>
        <p:pic>
          <p:nvPicPr>
            <p:cNvPr id="74" name="Object 7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794257" y="5294217"/>
              <a:ext cx="12309880" cy="6042161"/>
            </a:xfrm>
            <a:prstGeom prst="rect">
              <a:avLst/>
            </a:prstGeom>
          </p:spPr>
        </p:pic>
      </p:grpSp>
      <p:sp>
        <p:nvSpPr>
          <p:cNvPr id="79" name="Object 79"/>
          <p:cNvSpPr txBox="1"/>
          <p:nvPr/>
        </p:nvSpPr>
        <p:spPr>
          <a:xfrm>
            <a:off x="811293" y="393698"/>
            <a:ext cx="2449206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dirty="0">
                <a:solidFill>
                  <a:srgbClr val="2E67C6"/>
                </a:solidFill>
                <a:latin typeface="여기어때 잘난체 OTF" panose="020B0600000101010101" pitchFamily="34" charset="-127"/>
                <a:cs typeface="Gmarket Sans Bold" pitchFamily="34" charset="0"/>
              </a:rPr>
              <a:t>#4</a:t>
            </a:r>
            <a:endParaRPr lang="en-US" dirty="0"/>
          </a:p>
        </p:txBody>
      </p:sp>
      <p:sp>
        <p:nvSpPr>
          <p:cNvPr id="80" name="Object 80"/>
          <p:cNvSpPr txBox="1"/>
          <p:nvPr/>
        </p:nvSpPr>
        <p:spPr>
          <a:xfrm>
            <a:off x="1627695" y="517508"/>
            <a:ext cx="5757813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600" kern="0" spc="-100" dirty="0">
                <a:solidFill>
                  <a:srgbClr val="1A1A1A"/>
                </a:solidFill>
                <a:latin typeface="여기어때 잘난체 OTF" panose="020B0600000101010101" pitchFamily="34" charset="-127"/>
                <a:cs typeface="Gmarket Sans Bold" pitchFamily="34" charset="0"/>
              </a:rPr>
              <a:t>데이터 분석/시각화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FE8E7AC-329C-C2C6-7BF2-D37CC9AB193D}"/>
              </a:ext>
            </a:extLst>
          </p:cNvPr>
          <p:cNvSpPr txBox="1"/>
          <p:nvPr/>
        </p:nvSpPr>
        <p:spPr>
          <a:xfrm>
            <a:off x="7179829" y="4821279"/>
            <a:ext cx="8631939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/>
              <a:t>1. </a:t>
            </a:r>
            <a:r>
              <a:rPr lang="ko-KR" altLang="en-US" sz="5400" dirty="0">
                <a:solidFill>
                  <a:srgbClr val="92D050"/>
                </a:solidFill>
              </a:rPr>
              <a:t>소규모 주거 공간 </a:t>
            </a:r>
            <a:r>
              <a:rPr lang="ko-KR" altLang="en-US" sz="5400" dirty="0"/>
              <a:t>제공</a:t>
            </a:r>
            <a:endParaRPr lang="en-US" altLang="ko-KR" sz="5400" dirty="0"/>
          </a:p>
          <a:p>
            <a:pPr marL="742950" indent="-742950">
              <a:buAutoNum type="arabicPeriod"/>
            </a:pPr>
            <a:endParaRPr lang="en-US" altLang="ko-KR" sz="5400" dirty="0"/>
          </a:p>
          <a:p>
            <a:r>
              <a:rPr lang="en-US" altLang="ko-KR" sz="5400" dirty="0"/>
              <a:t>2. </a:t>
            </a:r>
            <a:r>
              <a:rPr lang="ko-KR" altLang="en-US" sz="5400" dirty="0"/>
              <a:t>저렴한 </a:t>
            </a:r>
            <a:r>
              <a:rPr lang="ko-KR" altLang="en-US" sz="5400" dirty="0">
                <a:solidFill>
                  <a:schemeClr val="accent4">
                    <a:lumMod val="75000"/>
                  </a:schemeClr>
                </a:solidFill>
              </a:rPr>
              <a:t>주거비용</a:t>
            </a:r>
            <a:r>
              <a:rPr lang="ko-KR" altLang="en-US" sz="5400" dirty="0"/>
              <a:t> 지원</a:t>
            </a:r>
            <a:endParaRPr lang="en-US" altLang="ko-KR" sz="5400" dirty="0"/>
          </a:p>
          <a:p>
            <a:endParaRPr lang="en-US" altLang="ko-KR" sz="5400" dirty="0"/>
          </a:p>
          <a:p>
            <a:r>
              <a:rPr lang="en-US" altLang="ko-KR" sz="5400" dirty="0"/>
              <a:t>3. </a:t>
            </a:r>
            <a:r>
              <a:rPr lang="ko-KR" altLang="en-US" sz="5400" dirty="0">
                <a:solidFill>
                  <a:schemeClr val="accent1">
                    <a:lumMod val="75000"/>
                  </a:schemeClr>
                </a:solidFill>
              </a:rPr>
              <a:t>디지털 환경 </a:t>
            </a:r>
            <a:r>
              <a:rPr lang="ko-KR" altLang="en-US" sz="5400" dirty="0"/>
              <a:t>개선</a:t>
            </a:r>
            <a:endParaRPr lang="en-US" altLang="ko-KR" sz="5400" dirty="0"/>
          </a:p>
        </p:txBody>
      </p:sp>
      <p:sp>
        <p:nvSpPr>
          <p:cNvPr id="7" name="Object 62">
            <a:extLst>
              <a:ext uri="{FF2B5EF4-FFF2-40B4-BE49-F238E27FC236}">
                <a16:creationId xmlns:a16="http://schemas.microsoft.com/office/drawing/2014/main" id="{9ADDB82D-ED9A-8A1D-3980-2194B6F086E0}"/>
              </a:ext>
            </a:extLst>
          </p:cNvPr>
          <p:cNvSpPr txBox="1"/>
          <p:nvPr/>
        </p:nvSpPr>
        <p:spPr>
          <a:xfrm>
            <a:off x="300895" y="1611132"/>
            <a:ext cx="3764381" cy="5078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700" kern="0" spc="-100" dirty="0">
                <a:solidFill>
                  <a:srgbClr val="F0F0F0"/>
                </a:solidFill>
                <a:latin typeface="여기어때 잘난체 OTF" panose="020B0600000101010101" pitchFamily="34" charset="-127"/>
                <a:cs typeface="Gmarket Sans Bold" pitchFamily="34" charset="0"/>
              </a:rPr>
              <a:t>01.  </a:t>
            </a:r>
            <a:r>
              <a:rPr lang="en-US" sz="2700" kern="0" spc="-100" dirty="0" err="1">
                <a:solidFill>
                  <a:srgbClr val="F0F0F0"/>
                </a:solidFill>
                <a:latin typeface="여기어때 잘난체 OTF" panose="020B0600000101010101" pitchFamily="34" charset="-127"/>
                <a:cs typeface="Gmarket Sans Bold" pitchFamily="34" charset="0"/>
              </a:rPr>
              <a:t>응급</a:t>
            </a:r>
            <a:r>
              <a:rPr lang="en-US" sz="2700" kern="0" spc="-100" dirty="0">
                <a:solidFill>
                  <a:srgbClr val="F0F0F0"/>
                </a:solidFill>
                <a:latin typeface="여기어때 잘난체 OTF" panose="020B0600000101010101" pitchFamily="34" charset="-127"/>
                <a:cs typeface="Gmarket Sans Bold" pitchFamily="34" charset="0"/>
              </a:rPr>
              <a:t> </a:t>
            </a:r>
            <a:r>
              <a:rPr lang="ko-KR" altLang="en-US" sz="2700" kern="0" spc="-100" dirty="0">
                <a:solidFill>
                  <a:srgbClr val="F0F0F0"/>
                </a:solidFill>
                <a:latin typeface="여기어때 잘난체 OTF" panose="020B0600000101010101" pitchFamily="34" charset="-127"/>
                <a:cs typeface="Gmarket Sans Bold" pitchFamily="34" charset="0"/>
              </a:rPr>
              <a:t>상황</a:t>
            </a:r>
            <a:endParaRPr lang="en-US" dirty="0"/>
          </a:p>
        </p:txBody>
      </p:sp>
      <p:sp>
        <p:nvSpPr>
          <p:cNvPr id="8" name="Object 63">
            <a:extLst>
              <a:ext uri="{FF2B5EF4-FFF2-40B4-BE49-F238E27FC236}">
                <a16:creationId xmlns:a16="http://schemas.microsoft.com/office/drawing/2014/main" id="{4A8A3A56-C8B8-4FBF-C943-650E09A4FFBC}"/>
              </a:ext>
            </a:extLst>
          </p:cNvPr>
          <p:cNvSpPr txBox="1"/>
          <p:nvPr/>
        </p:nvSpPr>
        <p:spPr>
          <a:xfrm>
            <a:off x="294170" y="2357392"/>
            <a:ext cx="3771106" cy="5078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700" kern="0" spc="-100" dirty="0">
                <a:solidFill>
                  <a:srgbClr val="F0F0F0"/>
                </a:solidFill>
                <a:latin typeface="여기어때 잘난체 OTF" panose="020B0600000101010101" pitchFamily="34" charset="-127"/>
                <a:cs typeface="Gmarket Sans Bold" pitchFamily="34" charset="0"/>
              </a:rPr>
              <a:t>02.  </a:t>
            </a:r>
            <a:r>
              <a:rPr lang="ko-KR" altLang="en-US" sz="2700" kern="0" spc="-100" dirty="0">
                <a:solidFill>
                  <a:srgbClr val="F0F0F0"/>
                </a:solidFill>
                <a:latin typeface="여기어때 잘난체 OTF" panose="020B0600000101010101" pitchFamily="34" charset="-127"/>
                <a:cs typeface="Gmarket Sans Bold" pitchFamily="34" charset="0"/>
              </a:rPr>
              <a:t>사회적 고립</a:t>
            </a:r>
            <a:endParaRPr lang="en-US" dirty="0"/>
          </a:p>
        </p:txBody>
      </p:sp>
      <p:sp>
        <p:nvSpPr>
          <p:cNvPr id="10" name="Object 64">
            <a:extLst>
              <a:ext uri="{FF2B5EF4-FFF2-40B4-BE49-F238E27FC236}">
                <a16:creationId xmlns:a16="http://schemas.microsoft.com/office/drawing/2014/main" id="{AFCA03A4-AE44-57EF-96BF-D7C6F1C88FB5}"/>
              </a:ext>
            </a:extLst>
          </p:cNvPr>
          <p:cNvSpPr txBox="1"/>
          <p:nvPr/>
        </p:nvSpPr>
        <p:spPr>
          <a:xfrm>
            <a:off x="294170" y="3044868"/>
            <a:ext cx="3764381" cy="5078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700" kern="0" spc="-100" dirty="0">
                <a:solidFill>
                  <a:srgbClr val="FFFF00"/>
                </a:solidFill>
                <a:latin typeface="여기어때 잘난체 OTF" panose="020B0600000101010101" pitchFamily="34" charset="-127"/>
                <a:cs typeface="Gmarket Sans Bold" pitchFamily="34" charset="0"/>
              </a:rPr>
              <a:t>03. </a:t>
            </a:r>
            <a:r>
              <a:rPr lang="ko-KR" altLang="en-US" sz="2700" kern="0" spc="-100" dirty="0">
                <a:solidFill>
                  <a:srgbClr val="FFFF00"/>
                </a:solidFill>
                <a:latin typeface="여기어때 잘난체 OTF" panose="020B0600000101010101" pitchFamily="34" charset="-127"/>
                <a:cs typeface="Gmarket Sans Bold" pitchFamily="34" charset="0"/>
              </a:rPr>
              <a:t>경제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11" name="Object 65">
            <a:extLst>
              <a:ext uri="{FF2B5EF4-FFF2-40B4-BE49-F238E27FC236}">
                <a16:creationId xmlns:a16="http://schemas.microsoft.com/office/drawing/2014/main" id="{CEAEAE12-4B0A-8CFE-909B-8044B9F9644A}"/>
              </a:ext>
            </a:extLst>
          </p:cNvPr>
          <p:cNvSpPr txBox="1"/>
          <p:nvPr/>
        </p:nvSpPr>
        <p:spPr>
          <a:xfrm>
            <a:off x="300895" y="3644269"/>
            <a:ext cx="3528518" cy="5078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700" kern="0" spc="-100" dirty="0">
                <a:solidFill>
                  <a:srgbClr val="F0F0F0"/>
                </a:solidFill>
                <a:latin typeface="여기어때 잘난체 OTF" panose="020B0600000101010101" pitchFamily="34" charset="-127"/>
                <a:cs typeface="Gmarket Sans Bold" pitchFamily="34" charset="0"/>
              </a:rPr>
              <a:t>04</a:t>
            </a:r>
            <a:r>
              <a:rPr lang="en-US" sz="2700" kern="0" spc="-100">
                <a:solidFill>
                  <a:srgbClr val="F0F0F0"/>
                </a:solidFill>
                <a:latin typeface="여기어때 잘난체 OTF" panose="020B0600000101010101" pitchFamily="34" charset="-127"/>
                <a:cs typeface="Gmarket Sans Bold" pitchFamily="34" charset="0"/>
              </a:rPr>
              <a:t>. </a:t>
            </a:r>
            <a:r>
              <a:rPr lang="ko-KR" altLang="en-US" sz="2700" kern="0" spc="-100" dirty="0">
                <a:solidFill>
                  <a:srgbClr val="F0F0F0"/>
                </a:solidFill>
                <a:latin typeface="여기어때 잘난체 OTF" panose="020B0600000101010101" pitchFamily="34" charset="-127"/>
                <a:cs typeface="Gmarket Sans Bold" pitchFamily="34" charset="0"/>
              </a:rPr>
              <a:t>안전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260606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520017" y="1478302"/>
            <a:ext cx="2263771" cy="2292237"/>
            <a:chOff x="12520017" y="1478302"/>
            <a:chExt cx="2263771" cy="229223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520017" y="1478302"/>
              <a:ext cx="2263771" cy="229223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943041" y="1462858"/>
            <a:ext cx="2223622" cy="2276793"/>
            <a:chOff x="4943041" y="1462858"/>
            <a:chExt cx="2223622" cy="227679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43041" y="1462858"/>
              <a:ext cx="2223622" cy="227679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520431" y="1237454"/>
            <a:ext cx="19034717" cy="35714"/>
            <a:chOff x="-520431" y="1237454"/>
            <a:chExt cx="19034717" cy="35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520431" y="1237454"/>
              <a:ext cx="19034717" cy="3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868106" y="4735368"/>
            <a:ext cx="10591071" cy="815573"/>
            <a:chOff x="12868106" y="4735368"/>
            <a:chExt cx="10591071" cy="81557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12868106" y="4735368"/>
              <a:ext cx="10591071" cy="81557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994355" y="386555"/>
            <a:ext cx="1740541" cy="14286"/>
            <a:chOff x="4994355" y="386555"/>
            <a:chExt cx="1740541" cy="1428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4994355" y="386555"/>
              <a:ext cx="1740541" cy="14286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5176898" y="3044868"/>
            <a:ext cx="1786796" cy="55616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100" dirty="0">
                <a:solidFill>
                  <a:srgbClr val="FFFFFF"/>
                </a:solidFill>
                <a:latin typeface="Bebas Neue" pitchFamily="34" charset="0"/>
                <a:cs typeface="Bebas Neue" pitchFamily="34" charset="0"/>
              </a:rPr>
              <a:t>emergency</a:t>
            </a:r>
            <a:endParaRPr lang="en-US" dirty="0"/>
          </a:p>
        </p:txBody>
      </p:sp>
      <p:grpSp>
        <p:nvGrpSpPr>
          <p:cNvPr id="1006" name="그룹 1006"/>
          <p:cNvGrpSpPr/>
          <p:nvPr/>
        </p:nvGrpSpPr>
        <p:grpSpPr>
          <a:xfrm>
            <a:off x="5567392" y="1786864"/>
            <a:ext cx="1005807" cy="976850"/>
            <a:chOff x="5567392" y="1786864"/>
            <a:chExt cx="1005807" cy="976850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567392" y="1786864"/>
              <a:ext cx="1005807" cy="97685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941773" y="3973108"/>
            <a:ext cx="12309880" cy="6042161"/>
            <a:chOff x="4943041" y="3972458"/>
            <a:chExt cx="12309880" cy="604216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943041" y="3972458"/>
              <a:ext cx="12309880" cy="604216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-3071597" y="4326909"/>
            <a:ext cx="10591071" cy="4447876"/>
            <a:chOff x="-3071597" y="4326909"/>
            <a:chExt cx="10591071" cy="4447876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5400000">
              <a:off x="-3071597" y="4326909"/>
              <a:ext cx="10591071" cy="444787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990689" y="1478302"/>
            <a:ext cx="2223622" cy="2276793"/>
            <a:chOff x="9990689" y="1478302"/>
            <a:chExt cx="2223622" cy="2276793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990689" y="1478302"/>
              <a:ext cx="2223622" cy="227679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7477774" y="1447414"/>
            <a:ext cx="2223622" cy="2276793"/>
            <a:chOff x="7477774" y="1447414"/>
            <a:chExt cx="2223622" cy="2276793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477774" y="1447414"/>
              <a:ext cx="2223622" cy="227679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8006474" y="1738120"/>
            <a:ext cx="1110841" cy="1110841"/>
            <a:chOff x="8006474" y="1738120"/>
            <a:chExt cx="1110841" cy="1110841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006474" y="1738120"/>
              <a:ext cx="1110841" cy="1110841"/>
            </a:xfrm>
            <a:prstGeom prst="rect">
              <a:avLst/>
            </a:prstGeom>
          </p:spPr>
        </p:pic>
      </p:grpSp>
      <p:sp>
        <p:nvSpPr>
          <p:cNvPr id="36" name="Object 36"/>
          <p:cNvSpPr txBox="1"/>
          <p:nvPr/>
        </p:nvSpPr>
        <p:spPr>
          <a:xfrm>
            <a:off x="7669116" y="3119002"/>
            <a:ext cx="1786796" cy="55616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100" dirty="0">
                <a:solidFill>
                  <a:srgbClr val="FFFFFF"/>
                </a:solidFill>
                <a:latin typeface="Bebas Neue" pitchFamily="34" charset="0"/>
                <a:cs typeface="Bebas Neue" pitchFamily="34" charset="0"/>
              </a:rPr>
              <a:t>lonely</a:t>
            </a:r>
            <a:endParaRPr lang="en-US" dirty="0"/>
          </a:p>
        </p:txBody>
      </p:sp>
      <p:grpSp>
        <p:nvGrpSpPr>
          <p:cNvPr id="1012" name="그룹 1012"/>
          <p:cNvGrpSpPr/>
          <p:nvPr/>
        </p:nvGrpSpPr>
        <p:grpSpPr>
          <a:xfrm>
            <a:off x="10424575" y="1680871"/>
            <a:ext cx="1355850" cy="1355850"/>
            <a:chOff x="10424575" y="1680871"/>
            <a:chExt cx="1355850" cy="1355850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424575" y="1680871"/>
              <a:ext cx="1355850" cy="1355850"/>
            </a:xfrm>
            <a:prstGeom prst="rect">
              <a:avLst/>
            </a:prstGeom>
          </p:spPr>
        </p:pic>
      </p:grpSp>
      <p:sp>
        <p:nvSpPr>
          <p:cNvPr id="40" name="Object 40"/>
          <p:cNvSpPr txBox="1"/>
          <p:nvPr/>
        </p:nvSpPr>
        <p:spPr>
          <a:xfrm>
            <a:off x="10209102" y="3161303"/>
            <a:ext cx="1786796" cy="5684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100" dirty="0">
                <a:solidFill>
                  <a:srgbClr val="FFFFFF"/>
                </a:solidFill>
                <a:latin typeface="Bebas Neue" pitchFamily="34" charset="0"/>
                <a:cs typeface="Bebas Neue" pitchFamily="34" charset="0"/>
              </a:rPr>
              <a:t>ECONOMIC</a:t>
            </a:r>
            <a:endParaRPr lang="en-US" dirty="0"/>
          </a:p>
        </p:txBody>
      </p:sp>
      <p:grpSp>
        <p:nvGrpSpPr>
          <p:cNvPr id="1013" name="그룹 1013"/>
          <p:cNvGrpSpPr/>
          <p:nvPr/>
        </p:nvGrpSpPr>
        <p:grpSpPr>
          <a:xfrm>
            <a:off x="13081081" y="1817045"/>
            <a:ext cx="1141644" cy="1194708"/>
            <a:chOff x="13081081" y="1817045"/>
            <a:chExt cx="1141644" cy="1194708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081081" y="1817045"/>
              <a:ext cx="1141644" cy="1194708"/>
            </a:xfrm>
            <a:prstGeom prst="rect">
              <a:avLst/>
            </a:prstGeom>
          </p:spPr>
        </p:pic>
      </p:grpSp>
      <p:sp>
        <p:nvSpPr>
          <p:cNvPr id="44" name="Object 44"/>
          <p:cNvSpPr txBox="1"/>
          <p:nvPr/>
        </p:nvSpPr>
        <p:spPr>
          <a:xfrm>
            <a:off x="12730217" y="3136335"/>
            <a:ext cx="1786796" cy="5684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100" dirty="0">
                <a:solidFill>
                  <a:srgbClr val="2E67C6"/>
                </a:solidFill>
                <a:latin typeface="Bebas Neue" pitchFamily="34" charset="0"/>
                <a:cs typeface="Bebas Neue" pitchFamily="34" charset="0"/>
              </a:rPr>
              <a:t>security</a:t>
            </a:r>
            <a:endParaRPr lang="en-US" dirty="0"/>
          </a:p>
        </p:txBody>
      </p:sp>
      <p:sp>
        <p:nvSpPr>
          <p:cNvPr id="60" name="Object 60"/>
          <p:cNvSpPr txBox="1"/>
          <p:nvPr/>
        </p:nvSpPr>
        <p:spPr>
          <a:xfrm>
            <a:off x="6054852" y="393698"/>
            <a:ext cx="18562677" cy="9387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500" kern="0" spc="-100" dirty="0">
                <a:solidFill>
                  <a:srgbClr val="000000"/>
                </a:solidFill>
                <a:latin typeface="여기어때 잘난체 OTF" panose="020B0600000101010101" pitchFamily="34" charset="-127"/>
                <a:cs typeface="Gmarket Sans Bold" pitchFamily="34" charset="0"/>
              </a:rPr>
              <a:t>1인 가구 곤란한 점/요구되는 지원정책</a:t>
            </a:r>
            <a:endParaRPr lang="en-US" dirty="0"/>
          </a:p>
        </p:txBody>
      </p:sp>
      <p:grpSp>
        <p:nvGrpSpPr>
          <p:cNvPr id="1018" name="그룹 1018"/>
          <p:cNvGrpSpPr/>
          <p:nvPr/>
        </p:nvGrpSpPr>
        <p:grpSpPr>
          <a:xfrm>
            <a:off x="15038337" y="1478302"/>
            <a:ext cx="2223622" cy="2276793"/>
            <a:chOff x="15038337" y="1478302"/>
            <a:chExt cx="2223622" cy="2276793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038337" y="1478302"/>
              <a:ext cx="2223622" cy="2276793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5176966" y="1642840"/>
            <a:ext cx="1954925" cy="1954925"/>
            <a:chOff x="15176966" y="1642840"/>
            <a:chExt cx="1954925" cy="1954925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5176966" y="1642840"/>
              <a:ext cx="1954925" cy="1954925"/>
            </a:xfrm>
            <a:prstGeom prst="rect">
              <a:avLst/>
            </a:prstGeom>
          </p:spPr>
        </p:pic>
      </p:grpSp>
      <p:sp>
        <p:nvSpPr>
          <p:cNvPr id="68" name="Object 68"/>
          <p:cNvSpPr txBox="1"/>
          <p:nvPr/>
        </p:nvSpPr>
        <p:spPr>
          <a:xfrm>
            <a:off x="811293" y="393698"/>
            <a:ext cx="2449206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dirty="0">
                <a:solidFill>
                  <a:srgbClr val="2E67C6"/>
                </a:solidFill>
                <a:latin typeface="여기어때 잘난체 OTF" panose="020B0600000101010101" pitchFamily="34" charset="-127"/>
                <a:cs typeface="Gmarket Sans Bold" pitchFamily="34" charset="0"/>
              </a:rPr>
              <a:t>#4</a:t>
            </a:r>
            <a:endParaRPr lang="en-US" dirty="0"/>
          </a:p>
        </p:txBody>
      </p:sp>
      <p:sp>
        <p:nvSpPr>
          <p:cNvPr id="69" name="Object 69"/>
          <p:cNvSpPr txBox="1"/>
          <p:nvPr/>
        </p:nvSpPr>
        <p:spPr>
          <a:xfrm>
            <a:off x="1627695" y="517508"/>
            <a:ext cx="5757813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600" kern="0" spc="-100" dirty="0">
                <a:solidFill>
                  <a:srgbClr val="1A1A1A"/>
                </a:solidFill>
                <a:latin typeface="여기어때 잘난체 OTF" panose="020B0600000101010101" pitchFamily="34" charset="-127"/>
                <a:cs typeface="Gmarket Sans Bold" pitchFamily="34" charset="0"/>
              </a:rPr>
              <a:t>데이터 분석/시각화</a:t>
            </a:r>
            <a:endParaRPr lang="en-US" dirty="0"/>
          </a:p>
        </p:txBody>
      </p:sp>
      <p:sp>
        <p:nvSpPr>
          <p:cNvPr id="4" name="Object 62">
            <a:extLst>
              <a:ext uri="{FF2B5EF4-FFF2-40B4-BE49-F238E27FC236}">
                <a16:creationId xmlns:a16="http://schemas.microsoft.com/office/drawing/2014/main" id="{114AB948-8686-0F06-8DF6-D854C8165F45}"/>
              </a:ext>
            </a:extLst>
          </p:cNvPr>
          <p:cNvSpPr txBox="1"/>
          <p:nvPr/>
        </p:nvSpPr>
        <p:spPr>
          <a:xfrm>
            <a:off x="300895" y="1611132"/>
            <a:ext cx="3764381" cy="5078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700" kern="0" spc="-100" dirty="0">
                <a:solidFill>
                  <a:srgbClr val="F0F0F0"/>
                </a:solidFill>
                <a:latin typeface="여기어때 잘난체 OTF" panose="020B0600000101010101" pitchFamily="34" charset="-127"/>
                <a:cs typeface="Gmarket Sans Bold" pitchFamily="34" charset="0"/>
              </a:rPr>
              <a:t>01.  </a:t>
            </a:r>
            <a:r>
              <a:rPr lang="en-US" sz="2700" kern="0" spc="-100" dirty="0" err="1">
                <a:solidFill>
                  <a:srgbClr val="F0F0F0"/>
                </a:solidFill>
                <a:latin typeface="여기어때 잘난체 OTF" panose="020B0600000101010101" pitchFamily="34" charset="-127"/>
                <a:cs typeface="Gmarket Sans Bold" pitchFamily="34" charset="0"/>
              </a:rPr>
              <a:t>응급</a:t>
            </a:r>
            <a:r>
              <a:rPr lang="en-US" sz="2700" kern="0" spc="-100" dirty="0">
                <a:solidFill>
                  <a:srgbClr val="F0F0F0"/>
                </a:solidFill>
                <a:latin typeface="여기어때 잘난체 OTF" panose="020B0600000101010101" pitchFamily="34" charset="-127"/>
                <a:cs typeface="Gmarket Sans Bold" pitchFamily="34" charset="0"/>
              </a:rPr>
              <a:t> </a:t>
            </a:r>
            <a:r>
              <a:rPr lang="ko-KR" altLang="en-US" sz="2700" kern="0" spc="-100" dirty="0">
                <a:solidFill>
                  <a:srgbClr val="F0F0F0"/>
                </a:solidFill>
                <a:latin typeface="여기어때 잘난체 OTF" panose="020B0600000101010101" pitchFamily="34" charset="-127"/>
                <a:cs typeface="Gmarket Sans Bold" pitchFamily="34" charset="0"/>
              </a:rPr>
              <a:t>상황</a:t>
            </a:r>
            <a:endParaRPr lang="en-US" dirty="0"/>
          </a:p>
        </p:txBody>
      </p:sp>
      <p:sp>
        <p:nvSpPr>
          <p:cNvPr id="5" name="Object 63">
            <a:extLst>
              <a:ext uri="{FF2B5EF4-FFF2-40B4-BE49-F238E27FC236}">
                <a16:creationId xmlns:a16="http://schemas.microsoft.com/office/drawing/2014/main" id="{0F2FABBD-953A-538A-ED1F-A0415F271800}"/>
              </a:ext>
            </a:extLst>
          </p:cNvPr>
          <p:cNvSpPr txBox="1"/>
          <p:nvPr/>
        </p:nvSpPr>
        <p:spPr>
          <a:xfrm>
            <a:off x="294170" y="2357392"/>
            <a:ext cx="3771106" cy="5078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700" kern="0" spc="-100" dirty="0">
                <a:solidFill>
                  <a:srgbClr val="F0F0F0"/>
                </a:solidFill>
                <a:latin typeface="여기어때 잘난체 OTF" panose="020B0600000101010101" pitchFamily="34" charset="-127"/>
                <a:cs typeface="Gmarket Sans Bold" pitchFamily="34" charset="0"/>
              </a:rPr>
              <a:t>02.  </a:t>
            </a:r>
            <a:r>
              <a:rPr lang="ko-KR" altLang="en-US" sz="2700" kern="0" spc="-100" dirty="0">
                <a:solidFill>
                  <a:srgbClr val="F0F0F0"/>
                </a:solidFill>
                <a:latin typeface="여기어때 잘난체 OTF" panose="020B0600000101010101" pitchFamily="34" charset="-127"/>
                <a:cs typeface="Gmarket Sans Bold" pitchFamily="34" charset="0"/>
              </a:rPr>
              <a:t>사회적 고립</a:t>
            </a:r>
            <a:endParaRPr lang="en-US" dirty="0"/>
          </a:p>
        </p:txBody>
      </p:sp>
      <p:sp>
        <p:nvSpPr>
          <p:cNvPr id="7" name="Object 64">
            <a:extLst>
              <a:ext uri="{FF2B5EF4-FFF2-40B4-BE49-F238E27FC236}">
                <a16:creationId xmlns:a16="http://schemas.microsoft.com/office/drawing/2014/main" id="{636FCA76-2426-EA6D-AC6E-402377E74A40}"/>
              </a:ext>
            </a:extLst>
          </p:cNvPr>
          <p:cNvSpPr txBox="1"/>
          <p:nvPr/>
        </p:nvSpPr>
        <p:spPr>
          <a:xfrm>
            <a:off x="294170" y="3044868"/>
            <a:ext cx="3764381" cy="5078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700" kern="0" spc="-100" dirty="0">
                <a:solidFill>
                  <a:srgbClr val="F0F0F0"/>
                </a:solidFill>
                <a:latin typeface="여기어때 잘난체 OTF" panose="020B0600000101010101" pitchFamily="34" charset="-127"/>
                <a:cs typeface="Gmarket Sans Bold" pitchFamily="34" charset="0"/>
              </a:rPr>
              <a:t>03. </a:t>
            </a:r>
            <a:r>
              <a:rPr lang="ko-KR" altLang="en-US" sz="2700" kern="0" spc="-100" dirty="0">
                <a:solidFill>
                  <a:srgbClr val="F0F0F0"/>
                </a:solidFill>
                <a:latin typeface="여기어때 잘난체 OTF" panose="020B0600000101010101" pitchFamily="34" charset="-127"/>
                <a:cs typeface="Gmarket Sans Bold" pitchFamily="34" charset="0"/>
              </a:rPr>
              <a:t>경제</a:t>
            </a:r>
            <a:endParaRPr lang="en-US" dirty="0"/>
          </a:p>
        </p:txBody>
      </p:sp>
      <p:sp>
        <p:nvSpPr>
          <p:cNvPr id="8" name="Object 65">
            <a:extLst>
              <a:ext uri="{FF2B5EF4-FFF2-40B4-BE49-F238E27FC236}">
                <a16:creationId xmlns:a16="http://schemas.microsoft.com/office/drawing/2014/main" id="{A8C4292F-6037-D8A8-DE41-98463D7DAEAD}"/>
              </a:ext>
            </a:extLst>
          </p:cNvPr>
          <p:cNvSpPr txBox="1"/>
          <p:nvPr/>
        </p:nvSpPr>
        <p:spPr>
          <a:xfrm>
            <a:off x="300895" y="3644269"/>
            <a:ext cx="3528518" cy="5078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700" kern="0" spc="-100" dirty="0">
                <a:solidFill>
                  <a:srgbClr val="FFFF00"/>
                </a:solidFill>
                <a:latin typeface="여기어때 잘난체 OTF" panose="020B0600000101010101" pitchFamily="34" charset="-127"/>
                <a:cs typeface="Gmarket Sans Bold" pitchFamily="34" charset="0"/>
              </a:rPr>
              <a:t>04. </a:t>
            </a:r>
            <a:r>
              <a:rPr lang="ko-KR" altLang="en-US" sz="2700" kern="0" spc="-100" dirty="0">
                <a:solidFill>
                  <a:srgbClr val="FFFF00"/>
                </a:solidFill>
                <a:latin typeface="여기어때 잘난체 OTF" panose="020B0600000101010101" pitchFamily="34" charset="-127"/>
                <a:cs typeface="Gmarket Sans Bold" pitchFamily="34" charset="0"/>
              </a:rPr>
              <a:t>안전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CB4C178-A984-A020-B1C2-9609ABF2B1B6}"/>
              </a:ext>
            </a:extLst>
          </p:cNvPr>
          <p:cNvSpPr txBox="1"/>
          <p:nvPr/>
        </p:nvSpPr>
        <p:spPr>
          <a:xfrm>
            <a:off x="6070295" y="4870529"/>
            <a:ext cx="10727171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/>
              <a:t>1. </a:t>
            </a:r>
            <a:r>
              <a:rPr lang="ko-KR" altLang="en-US" sz="5400" dirty="0">
                <a:solidFill>
                  <a:srgbClr val="C00000"/>
                </a:solidFill>
              </a:rPr>
              <a:t>범죄</a:t>
            </a:r>
            <a:r>
              <a:rPr lang="ko-KR" altLang="en-US" sz="5400" dirty="0">
                <a:solidFill>
                  <a:srgbClr val="92D050"/>
                </a:solidFill>
              </a:rPr>
              <a:t> 예방 교육</a:t>
            </a:r>
            <a:endParaRPr lang="en-US" altLang="ko-KR" sz="5400" dirty="0">
              <a:solidFill>
                <a:srgbClr val="92D050"/>
              </a:solidFill>
            </a:endParaRPr>
          </a:p>
          <a:p>
            <a:pPr marL="914400" indent="-914400">
              <a:buAutoNum type="arabicPeriod"/>
            </a:pPr>
            <a:endParaRPr lang="en-US" altLang="ko-KR" sz="5400" dirty="0">
              <a:solidFill>
                <a:srgbClr val="92D050"/>
              </a:solidFill>
            </a:endParaRPr>
          </a:p>
          <a:p>
            <a:r>
              <a:rPr lang="en-US" altLang="ko-KR" sz="5400" dirty="0"/>
              <a:t>2. </a:t>
            </a:r>
            <a:r>
              <a:rPr lang="ko-KR" altLang="en-US" sz="5400" dirty="0"/>
              <a:t>범죄 </a:t>
            </a:r>
            <a:r>
              <a:rPr lang="ko-KR" altLang="en-US" sz="5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피해자 지원</a:t>
            </a:r>
            <a:r>
              <a:rPr lang="ko-KR" altLang="en-US" sz="5400" dirty="0"/>
              <a:t> 시스템 구축</a:t>
            </a:r>
            <a:endParaRPr lang="en-US" altLang="ko-KR" sz="5400" dirty="0"/>
          </a:p>
          <a:p>
            <a:endParaRPr lang="en-US" altLang="ko-KR" sz="5400" dirty="0"/>
          </a:p>
          <a:p>
            <a:r>
              <a:rPr lang="en-US" altLang="ko-KR" sz="5400" dirty="0"/>
              <a:t>3. </a:t>
            </a:r>
            <a:r>
              <a:rPr lang="ko-KR" altLang="en-US" sz="5400" dirty="0">
                <a:solidFill>
                  <a:schemeClr val="accent4">
                    <a:lumMod val="50000"/>
                  </a:schemeClr>
                </a:solidFill>
              </a:rPr>
              <a:t>안전한 주거환경</a:t>
            </a:r>
            <a:r>
              <a:rPr lang="ko-KR" altLang="en-US" sz="5400" dirty="0"/>
              <a:t> 조성</a:t>
            </a:r>
            <a:endParaRPr lang="en-US" altLang="ko-KR" sz="5400" dirty="0"/>
          </a:p>
        </p:txBody>
      </p:sp>
    </p:spTree>
    <p:extLst>
      <p:ext uri="{BB962C8B-B14F-4D97-AF65-F5344CB8AC3E}">
        <p14:creationId xmlns:p14="http://schemas.microsoft.com/office/powerpoint/2010/main" val="348264041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520017" y="1478302"/>
            <a:ext cx="2263771" cy="2292237"/>
            <a:chOff x="12520017" y="1478302"/>
            <a:chExt cx="2263771" cy="229223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520017" y="1478302"/>
              <a:ext cx="2263771" cy="229223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943041" y="1462858"/>
            <a:ext cx="2223622" cy="2276793"/>
            <a:chOff x="4943041" y="1462858"/>
            <a:chExt cx="2223622" cy="227679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43041" y="1462858"/>
              <a:ext cx="2223622" cy="227679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520431" y="1237454"/>
            <a:ext cx="19034717" cy="35714"/>
            <a:chOff x="-520431" y="1237454"/>
            <a:chExt cx="19034717" cy="35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520431" y="1237454"/>
              <a:ext cx="19034717" cy="3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868106" y="4735368"/>
            <a:ext cx="10591071" cy="815573"/>
            <a:chOff x="12868106" y="4735368"/>
            <a:chExt cx="10591071" cy="81557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12868106" y="4735368"/>
              <a:ext cx="10591071" cy="81557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994355" y="386555"/>
            <a:ext cx="1740541" cy="14286"/>
            <a:chOff x="4994355" y="386555"/>
            <a:chExt cx="1740541" cy="1428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4994355" y="386555"/>
              <a:ext cx="1740541" cy="14286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5176898" y="3044868"/>
            <a:ext cx="1786796" cy="55616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100" dirty="0">
                <a:solidFill>
                  <a:srgbClr val="FFFFFF"/>
                </a:solidFill>
                <a:latin typeface="Bebas Neue" pitchFamily="34" charset="0"/>
                <a:cs typeface="Bebas Neue" pitchFamily="34" charset="0"/>
              </a:rPr>
              <a:t>emergency</a:t>
            </a:r>
            <a:endParaRPr lang="en-US" dirty="0"/>
          </a:p>
        </p:txBody>
      </p:sp>
      <p:grpSp>
        <p:nvGrpSpPr>
          <p:cNvPr id="1006" name="그룹 1006"/>
          <p:cNvGrpSpPr/>
          <p:nvPr/>
        </p:nvGrpSpPr>
        <p:grpSpPr>
          <a:xfrm>
            <a:off x="5567392" y="1786864"/>
            <a:ext cx="1005807" cy="976850"/>
            <a:chOff x="5567392" y="1786864"/>
            <a:chExt cx="1005807" cy="976850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567392" y="1786864"/>
              <a:ext cx="1005807" cy="97685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941773" y="3973108"/>
            <a:ext cx="12309880" cy="6042161"/>
            <a:chOff x="4943041" y="3972458"/>
            <a:chExt cx="12309880" cy="604216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943041" y="3972458"/>
              <a:ext cx="12309880" cy="604216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-3071597" y="4326909"/>
            <a:ext cx="10591071" cy="4447876"/>
            <a:chOff x="-3071597" y="4326909"/>
            <a:chExt cx="10591071" cy="4447876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5400000">
              <a:off x="-3071597" y="4326909"/>
              <a:ext cx="10591071" cy="444787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990689" y="1478302"/>
            <a:ext cx="2223622" cy="2276793"/>
            <a:chOff x="9990689" y="1478302"/>
            <a:chExt cx="2223622" cy="2276793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990689" y="1478302"/>
              <a:ext cx="2223622" cy="227679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7477774" y="1447414"/>
            <a:ext cx="2223622" cy="2276793"/>
            <a:chOff x="7477774" y="1447414"/>
            <a:chExt cx="2223622" cy="2276793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477774" y="1447414"/>
              <a:ext cx="2223622" cy="227679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8006474" y="1738120"/>
            <a:ext cx="1110841" cy="1110841"/>
            <a:chOff x="8006474" y="1738120"/>
            <a:chExt cx="1110841" cy="1110841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006474" y="1738120"/>
              <a:ext cx="1110841" cy="1110841"/>
            </a:xfrm>
            <a:prstGeom prst="rect">
              <a:avLst/>
            </a:prstGeom>
          </p:spPr>
        </p:pic>
      </p:grpSp>
      <p:sp>
        <p:nvSpPr>
          <p:cNvPr id="36" name="Object 36"/>
          <p:cNvSpPr txBox="1"/>
          <p:nvPr/>
        </p:nvSpPr>
        <p:spPr>
          <a:xfrm>
            <a:off x="7669116" y="3119002"/>
            <a:ext cx="1786796" cy="55616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100" dirty="0">
                <a:solidFill>
                  <a:srgbClr val="FFFFFF"/>
                </a:solidFill>
                <a:latin typeface="Bebas Neue" pitchFamily="34" charset="0"/>
                <a:cs typeface="Bebas Neue" pitchFamily="34" charset="0"/>
              </a:rPr>
              <a:t>lonely</a:t>
            </a:r>
            <a:endParaRPr lang="en-US" dirty="0"/>
          </a:p>
        </p:txBody>
      </p:sp>
      <p:grpSp>
        <p:nvGrpSpPr>
          <p:cNvPr id="1012" name="그룹 1012"/>
          <p:cNvGrpSpPr/>
          <p:nvPr/>
        </p:nvGrpSpPr>
        <p:grpSpPr>
          <a:xfrm>
            <a:off x="10424575" y="1680871"/>
            <a:ext cx="1355850" cy="1355850"/>
            <a:chOff x="10424575" y="1680871"/>
            <a:chExt cx="1355850" cy="1355850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424575" y="1680871"/>
              <a:ext cx="1355850" cy="1355850"/>
            </a:xfrm>
            <a:prstGeom prst="rect">
              <a:avLst/>
            </a:prstGeom>
          </p:spPr>
        </p:pic>
      </p:grpSp>
      <p:sp>
        <p:nvSpPr>
          <p:cNvPr id="40" name="Object 40"/>
          <p:cNvSpPr txBox="1"/>
          <p:nvPr/>
        </p:nvSpPr>
        <p:spPr>
          <a:xfrm>
            <a:off x="10209102" y="3161303"/>
            <a:ext cx="1786796" cy="5684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100" dirty="0">
                <a:solidFill>
                  <a:srgbClr val="FFFFFF"/>
                </a:solidFill>
                <a:latin typeface="Bebas Neue" pitchFamily="34" charset="0"/>
                <a:cs typeface="Bebas Neue" pitchFamily="34" charset="0"/>
              </a:rPr>
              <a:t>ECONOMIC</a:t>
            </a:r>
            <a:endParaRPr lang="en-US" dirty="0"/>
          </a:p>
        </p:txBody>
      </p:sp>
      <p:grpSp>
        <p:nvGrpSpPr>
          <p:cNvPr id="1013" name="그룹 1013"/>
          <p:cNvGrpSpPr/>
          <p:nvPr/>
        </p:nvGrpSpPr>
        <p:grpSpPr>
          <a:xfrm>
            <a:off x="13081081" y="1817045"/>
            <a:ext cx="1141644" cy="1194708"/>
            <a:chOff x="13081081" y="1817045"/>
            <a:chExt cx="1141644" cy="1194708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081081" y="1817045"/>
              <a:ext cx="1141644" cy="1194708"/>
            </a:xfrm>
            <a:prstGeom prst="rect">
              <a:avLst/>
            </a:prstGeom>
          </p:spPr>
        </p:pic>
      </p:grpSp>
      <p:sp>
        <p:nvSpPr>
          <p:cNvPr id="44" name="Object 44"/>
          <p:cNvSpPr txBox="1"/>
          <p:nvPr/>
        </p:nvSpPr>
        <p:spPr>
          <a:xfrm>
            <a:off x="12730217" y="3136335"/>
            <a:ext cx="1786796" cy="5684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100" dirty="0">
                <a:solidFill>
                  <a:srgbClr val="2E67C6"/>
                </a:solidFill>
                <a:latin typeface="Bebas Neue" pitchFamily="34" charset="0"/>
                <a:cs typeface="Bebas Neue" pitchFamily="34" charset="0"/>
              </a:rPr>
              <a:t>security</a:t>
            </a:r>
            <a:endParaRPr lang="en-US" dirty="0"/>
          </a:p>
        </p:txBody>
      </p:sp>
      <p:sp>
        <p:nvSpPr>
          <p:cNvPr id="60" name="Object 60"/>
          <p:cNvSpPr txBox="1"/>
          <p:nvPr/>
        </p:nvSpPr>
        <p:spPr>
          <a:xfrm>
            <a:off x="6054852" y="393698"/>
            <a:ext cx="18562677" cy="9387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500" kern="0" spc="-100" dirty="0">
                <a:solidFill>
                  <a:srgbClr val="000000"/>
                </a:solidFill>
                <a:latin typeface="여기어때 잘난체 OTF" panose="020B0600000101010101" pitchFamily="34" charset="-127"/>
                <a:cs typeface="Gmarket Sans Bold" pitchFamily="34" charset="0"/>
              </a:rPr>
              <a:t>1인 가구 곤란한 점/요구되는 지원정책</a:t>
            </a:r>
            <a:endParaRPr lang="en-US" dirty="0"/>
          </a:p>
        </p:txBody>
      </p:sp>
      <p:grpSp>
        <p:nvGrpSpPr>
          <p:cNvPr id="1018" name="그룹 1018"/>
          <p:cNvGrpSpPr/>
          <p:nvPr/>
        </p:nvGrpSpPr>
        <p:grpSpPr>
          <a:xfrm>
            <a:off x="15038337" y="1478302"/>
            <a:ext cx="2223622" cy="2276793"/>
            <a:chOff x="15038337" y="1478302"/>
            <a:chExt cx="2223622" cy="2276793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038337" y="1478302"/>
              <a:ext cx="2223622" cy="2276793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5176966" y="1642840"/>
            <a:ext cx="1954925" cy="1954925"/>
            <a:chOff x="15176966" y="1642840"/>
            <a:chExt cx="1954925" cy="1954925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5176966" y="1642840"/>
              <a:ext cx="1954925" cy="1954925"/>
            </a:xfrm>
            <a:prstGeom prst="rect">
              <a:avLst/>
            </a:prstGeom>
          </p:spPr>
        </p:pic>
      </p:grpSp>
      <p:sp>
        <p:nvSpPr>
          <p:cNvPr id="68" name="Object 68"/>
          <p:cNvSpPr txBox="1"/>
          <p:nvPr/>
        </p:nvSpPr>
        <p:spPr>
          <a:xfrm>
            <a:off x="811293" y="393698"/>
            <a:ext cx="2449206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dirty="0">
                <a:solidFill>
                  <a:srgbClr val="2E67C6"/>
                </a:solidFill>
                <a:latin typeface="여기어때 잘난체 OTF" panose="020B0600000101010101" pitchFamily="34" charset="-127"/>
                <a:cs typeface="Gmarket Sans Bold" pitchFamily="34" charset="0"/>
              </a:rPr>
              <a:t>#4</a:t>
            </a:r>
            <a:endParaRPr lang="en-US" dirty="0"/>
          </a:p>
        </p:txBody>
      </p:sp>
      <p:sp>
        <p:nvSpPr>
          <p:cNvPr id="69" name="Object 69"/>
          <p:cNvSpPr txBox="1"/>
          <p:nvPr/>
        </p:nvSpPr>
        <p:spPr>
          <a:xfrm>
            <a:off x="1627695" y="517508"/>
            <a:ext cx="5757813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600" kern="0" spc="-100" dirty="0">
                <a:solidFill>
                  <a:srgbClr val="1A1A1A"/>
                </a:solidFill>
                <a:latin typeface="여기어때 잘난체 OTF" panose="020B0600000101010101" pitchFamily="34" charset="-127"/>
                <a:cs typeface="Gmarket Sans Bold" pitchFamily="34" charset="0"/>
              </a:rPr>
              <a:t>데이터 분석/시각화</a:t>
            </a:r>
            <a:endParaRPr lang="en-US" dirty="0"/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B40DA384-FBCF-4C19-27F3-51D8798384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5895" y="4179957"/>
            <a:ext cx="5895975" cy="5154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AB9C90C9-BAAC-A557-66AC-6BD91DA814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385336" y="4268483"/>
            <a:ext cx="5372506" cy="4758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9E08B04-F1AE-934D-F89E-CF5E1E853432}"/>
              </a:ext>
            </a:extLst>
          </p:cNvPr>
          <p:cNvSpPr txBox="1"/>
          <p:nvPr/>
        </p:nvSpPr>
        <p:spPr>
          <a:xfrm>
            <a:off x="10757842" y="9275460"/>
            <a:ext cx="73457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1</a:t>
            </a:r>
            <a:r>
              <a:rPr lang="ko-KR" altLang="en-US" sz="2800" dirty="0"/>
              <a:t>인 가구당 지구대</a:t>
            </a:r>
            <a:r>
              <a:rPr lang="en-US" altLang="ko-KR" sz="2800" dirty="0"/>
              <a:t>, </a:t>
            </a:r>
            <a:r>
              <a:rPr lang="ko-KR" altLang="en-US" sz="2800" dirty="0"/>
              <a:t>파출소</a:t>
            </a:r>
            <a:r>
              <a:rPr lang="en-US" altLang="ko-KR" sz="2800" dirty="0"/>
              <a:t>, </a:t>
            </a:r>
            <a:r>
              <a:rPr lang="ko-KR" altLang="en-US" sz="2800" dirty="0"/>
              <a:t>치안센터 수</a:t>
            </a:r>
          </a:p>
        </p:txBody>
      </p:sp>
      <p:sp>
        <p:nvSpPr>
          <p:cNvPr id="4" name="Object 62">
            <a:extLst>
              <a:ext uri="{FF2B5EF4-FFF2-40B4-BE49-F238E27FC236}">
                <a16:creationId xmlns:a16="http://schemas.microsoft.com/office/drawing/2014/main" id="{114AB948-8686-0F06-8DF6-D854C8165F45}"/>
              </a:ext>
            </a:extLst>
          </p:cNvPr>
          <p:cNvSpPr txBox="1"/>
          <p:nvPr/>
        </p:nvSpPr>
        <p:spPr>
          <a:xfrm>
            <a:off x="300895" y="1611132"/>
            <a:ext cx="3764381" cy="5078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700" kern="0" spc="-100" dirty="0">
                <a:solidFill>
                  <a:srgbClr val="F0F0F0"/>
                </a:solidFill>
                <a:latin typeface="여기어때 잘난체 OTF" panose="020B0600000101010101" pitchFamily="34" charset="-127"/>
                <a:cs typeface="Gmarket Sans Bold" pitchFamily="34" charset="0"/>
              </a:rPr>
              <a:t>01.  </a:t>
            </a:r>
            <a:r>
              <a:rPr lang="en-US" sz="2700" kern="0" spc="-100" dirty="0" err="1">
                <a:solidFill>
                  <a:srgbClr val="F0F0F0"/>
                </a:solidFill>
                <a:latin typeface="여기어때 잘난체 OTF" panose="020B0600000101010101" pitchFamily="34" charset="-127"/>
                <a:cs typeface="Gmarket Sans Bold" pitchFamily="34" charset="0"/>
              </a:rPr>
              <a:t>응급</a:t>
            </a:r>
            <a:r>
              <a:rPr lang="en-US" sz="2700" kern="0" spc="-100" dirty="0">
                <a:solidFill>
                  <a:srgbClr val="F0F0F0"/>
                </a:solidFill>
                <a:latin typeface="여기어때 잘난체 OTF" panose="020B0600000101010101" pitchFamily="34" charset="-127"/>
                <a:cs typeface="Gmarket Sans Bold" pitchFamily="34" charset="0"/>
              </a:rPr>
              <a:t> </a:t>
            </a:r>
            <a:r>
              <a:rPr lang="ko-KR" altLang="en-US" sz="2700" kern="0" spc="-100" dirty="0">
                <a:solidFill>
                  <a:srgbClr val="F0F0F0"/>
                </a:solidFill>
                <a:latin typeface="여기어때 잘난체 OTF" panose="020B0600000101010101" pitchFamily="34" charset="-127"/>
                <a:cs typeface="Gmarket Sans Bold" pitchFamily="34" charset="0"/>
              </a:rPr>
              <a:t>상황</a:t>
            </a:r>
            <a:endParaRPr lang="en-US" dirty="0"/>
          </a:p>
        </p:txBody>
      </p:sp>
      <p:sp>
        <p:nvSpPr>
          <p:cNvPr id="5" name="Object 63">
            <a:extLst>
              <a:ext uri="{FF2B5EF4-FFF2-40B4-BE49-F238E27FC236}">
                <a16:creationId xmlns:a16="http://schemas.microsoft.com/office/drawing/2014/main" id="{0F2FABBD-953A-538A-ED1F-A0415F271800}"/>
              </a:ext>
            </a:extLst>
          </p:cNvPr>
          <p:cNvSpPr txBox="1"/>
          <p:nvPr/>
        </p:nvSpPr>
        <p:spPr>
          <a:xfrm>
            <a:off x="294170" y="2357392"/>
            <a:ext cx="3771106" cy="5078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700" kern="0" spc="-100" dirty="0">
                <a:solidFill>
                  <a:srgbClr val="F0F0F0"/>
                </a:solidFill>
                <a:latin typeface="여기어때 잘난체 OTF" panose="020B0600000101010101" pitchFamily="34" charset="-127"/>
                <a:cs typeface="Gmarket Sans Bold" pitchFamily="34" charset="0"/>
              </a:rPr>
              <a:t>02.  </a:t>
            </a:r>
            <a:r>
              <a:rPr lang="ko-KR" altLang="en-US" sz="2700" kern="0" spc="-100" dirty="0">
                <a:solidFill>
                  <a:srgbClr val="F0F0F0"/>
                </a:solidFill>
                <a:latin typeface="여기어때 잘난체 OTF" panose="020B0600000101010101" pitchFamily="34" charset="-127"/>
                <a:cs typeface="Gmarket Sans Bold" pitchFamily="34" charset="0"/>
              </a:rPr>
              <a:t>사회적 고립</a:t>
            </a:r>
            <a:endParaRPr lang="en-US" dirty="0"/>
          </a:p>
        </p:txBody>
      </p:sp>
      <p:sp>
        <p:nvSpPr>
          <p:cNvPr id="7" name="Object 64">
            <a:extLst>
              <a:ext uri="{FF2B5EF4-FFF2-40B4-BE49-F238E27FC236}">
                <a16:creationId xmlns:a16="http://schemas.microsoft.com/office/drawing/2014/main" id="{636FCA76-2426-EA6D-AC6E-402377E74A40}"/>
              </a:ext>
            </a:extLst>
          </p:cNvPr>
          <p:cNvSpPr txBox="1"/>
          <p:nvPr/>
        </p:nvSpPr>
        <p:spPr>
          <a:xfrm>
            <a:off x="294170" y="3044868"/>
            <a:ext cx="3764381" cy="5078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700" kern="0" spc="-100" dirty="0">
                <a:solidFill>
                  <a:srgbClr val="F0F0F0"/>
                </a:solidFill>
                <a:latin typeface="여기어때 잘난체 OTF" panose="020B0600000101010101" pitchFamily="34" charset="-127"/>
                <a:cs typeface="Gmarket Sans Bold" pitchFamily="34" charset="0"/>
              </a:rPr>
              <a:t>03. </a:t>
            </a:r>
            <a:r>
              <a:rPr lang="ko-KR" altLang="en-US" sz="2700" kern="0" spc="-100" dirty="0">
                <a:solidFill>
                  <a:srgbClr val="F0F0F0"/>
                </a:solidFill>
                <a:latin typeface="여기어때 잘난체 OTF" panose="020B0600000101010101" pitchFamily="34" charset="-127"/>
                <a:cs typeface="Gmarket Sans Bold" pitchFamily="34" charset="0"/>
              </a:rPr>
              <a:t>경제</a:t>
            </a:r>
            <a:endParaRPr lang="en-US" dirty="0"/>
          </a:p>
        </p:txBody>
      </p:sp>
      <p:sp>
        <p:nvSpPr>
          <p:cNvPr id="8" name="Object 65">
            <a:extLst>
              <a:ext uri="{FF2B5EF4-FFF2-40B4-BE49-F238E27FC236}">
                <a16:creationId xmlns:a16="http://schemas.microsoft.com/office/drawing/2014/main" id="{A8C4292F-6037-D8A8-DE41-98463D7DAEAD}"/>
              </a:ext>
            </a:extLst>
          </p:cNvPr>
          <p:cNvSpPr txBox="1"/>
          <p:nvPr/>
        </p:nvSpPr>
        <p:spPr>
          <a:xfrm>
            <a:off x="300895" y="3644269"/>
            <a:ext cx="3528518" cy="5078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700" kern="0" spc="-100" dirty="0">
                <a:solidFill>
                  <a:srgbClr val="FFFF00"/>
                </a:solidFill>
                <a:latin typeface="여기어때 잘난체 OTF" panose="020B0600000101010101" pitchFamily="34" charset="-127"/>
                <a:cs typeface="Gmarket Sans Bold" pitchFamily="34" charset="0"/>
              </a:rPr>
              <a:t>04. </a:t>
            </a:r>
            <a:r>
              <a:rPr lang="ko-KR" altLang="en-US" sz="2700" kern="0" spc="-100" dirty="0">
                <a:solidFill>
                  <a:srgbClr val="FFFF00"/>
                </a:solidFill>
                <a:latin typeface="여기어때 잘난체 OTF" panose="020B0600000101010101" pitchFamily="34" charset="-127"/>
                <a:cs typeface="Gmarket Sans Bold" pitchFamily="34" charset="0"/>
              </a:rPr>
              <a:t>안전</a:t>
            </a:r>
            <a:endParaRPr lang="en-US" dirty="0">
              <a:solidFill>
                <a:srgbClr val="FFFF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010" y="4210534"/>
            <a:ext cx="18285990" cy="6242170"/>
            <a:chOff x="30612" y="4271217"/>
            <a:chExt cx="18285990" cy="624217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612" y="4271217"/>
              <a:ext cx="18285990" cy="624217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868106" y="4735368"/>
            <a:ext cx="10591071" cy="815573"/>
            <a:chOff x="12868106" y="4735368"/>
            <a:chExt cx="10591071" cy="81557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12868106" y="4735368"/>
              <a:ext cx="10591071" cy="815573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 rot="5400000">
            <a:off x="16498400" y="4933506"/>
            <a:ext cx="2884728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200" dirty="0">
                <a:solidFill>
                  <a:srgbClr val="FFFFFF"/>
                </a:solidFill>
                <a:latin typeface="여기어때 잘난체 OTF" panose="020B0600000101010101" pitchFamily="34" charset="-127"/>
                <a:cs typeface="Gmarket Sans Light" pitchFamily="34" charset="0"/>
              </a:rPr>
              <a:t>www.miriroom.com</a:t>
            </a:r>
            <a:endParaRPr lang="en-US" dirty="0"/>
          </a:p>
        </p:txBody>
      </p:sp>
      <p:sp>
        <p:nvSpPr>
          <p:cNvPr id="9" name="Object 9"/>
          <p:cNvSpPr txBox="1"/>
          <p:nvPr/>
        </p:nvSpPr>
        <p:spPr>
          <a:xfrm>
            <a:off x="6539514" y="2665667"/>
            <a:ext cx="9039314" cy="8771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700" dirty="0">
                <a:solidFill>
                  <a:srgbClr val="1A1A1A"/>
                </a:solidFill>
                <a:latin typeface="여기어때 잘난체 OTF" panose="020B0600000101010101" pitchFamily="34" charset="-127"/>
                <a:cs typeface="Gmarket Sans Light" pitchFamily="34" charset="0"/>
              </a:rPr>
              <a:t>1</a:t>
            </a:r>
            <a:r>
              <a:rPr lang="ko-KR" altLang="en-US" sz="1700" dirty="0">
                <a:solidFill>
                  <a:srgbClr val="1A1A1A"/>
                </a:solidFill>
                <a:latin typeface="여기어때 잘난체 OTF" panose="020B0600000101010101" pitchFamily="34" charset="-127"/>
                <a:cs typeface="Gmarket Sans Light" pitchFamily="34" charset="0"/>
              </a:rPr>
              <a:t>인 가구수의 꾸준한 증가</a:t>
            </a:r>
            <a:endParaRPr lang="en-US" altLang="ko-KR" sz="1700" dirty="0">
              <a:solidFill>
                <a:srgbClr val="1A1A1A"/>
              </a:solidFill>
              <a:latin typeface="여기어때 잘난체 OTF" panose="020B0600000101010101" pitchFamily="34" charset="-127"/>
              <a:cs typeface="Gmarket Sans Light" pitchFamily="34" charset="0"/>
            </a:endParaRPr>
          </a:p>
          <a:p>
            <a:pPr marL="285750" indent="-285750">
              <a:buFontTx/>
              <a:buChar char="-"/>
            </a:pPr>
            <a:r>
              <a:rPr lang="ko-KR" altLang="en-US" sz="1700" dirty="0">
                <a:solidFill>
                  <a:srgbClr val="1A1A1A"/>
                </a:solidFill>
                <a:latin typeface="여기어때 잘난체 OTF" panose="020B0600000101010101" pitchFamily="34" charset="-127"/>
                <a:cs typeface="Gmarket Sans Light" pitchFamily="34" charset="0"/>
              </a:rPr>
              <a:t>전통적 가족의 개념 해체</a:t>
            </a:r>
            <a:endParaRPr lang="en-US" altLang="ko-KR" sz="1700" dirty="0">
              <a:solidFill>
                <a:srgbClr val="1A1A1A"/>
              </a:solidFill>
              <a:latin typeface="여기어때 잘난체 OTF" panose="020B0600000101010101" pitchFamily="34" charset="-127"/>
              <a:cs typeface="Gmarket Sans Light" pitchFamily="34" charset="0"/>
            </a:endParaRPr>
          </a:p>
          <a:p>
            <a:pPr marL="285750" indent="-285750">
              <a:buFontTx/>
              <a:buChar char="-"/>
            </a:pPr>
            <a:r>
              <a:rPr lang="ko-KR" altLang="en-US" sz="1700" dirty="0">
                <a:solidFill>
                  <a:srgbClr val="1A1A1A"/>
                </a:solidFill>
                <a:latin typeface="여기어때 잘난체 OTF" panose="020B0600000101010101" pitchFamily="34" charset="-127"/>
                <a:cs typeface="Gmarket Sans Light" pitchFamily="34" charset="0"/>
              </a:rPr>
              <a:t>양극화 심화</a:t>
            </a:r>
            <a:endParaRPr lang="en-US" altLang="ko-KR" sz="1700" dirty="0">
              <a:solidFill>
                <a:srgbClr val="1A1A1A"/>
              </a:solidFill>
              <a:latin typeface="여기어때 잘난체 OTF" panose="020B0600000101010101" pitchFamily="34" charset="-127"/>
              <a:cs typeface="Gmarket Sans Light" pitchFamily="34" charset="0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539514" y="1863800"/>
            <a:ext cx="5386674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000" dirty="0">
                <a:solidFill>
                  <a:srgbClr val="2E67C6"/>
                </a:solidFill>
                <a:latin typeface="여기어때 잘난체 OTF" panose="020B0600000101010101" pitchFamily="34" charset="-127"/>
                <a:cs typeface="Gmarket Sans Bold" pitchFamily="34" charset="0"/>
              </a:rPr>
              <a:t>INCREASE</a:t>
            </a:r>
            <a:endParaRPr lang="en-US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-749002" y="4271217"/>
            <a:ext cx="19034717" cy="14286"/>
            <a:chOff x="-749002" y="4271217"/>
            <a:chExt cx="19034717" cy="1428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749002" y="4271217"/>
              <a:ext cx="19034717" cy="142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96694" y="5084216"/>
            <a:ext cx="11135863" cy="14286"/>
            <a:chOff x="296694" y="5084216"/>
            <a:chExt cx="11135863" cy="1428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296694" y="5084216"/>
              <a:ext cx="11135863" cy="1428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520431" y="1237454"/>
            <a:ext cx="19034717" cy="35714"/>
            <a:chOff x="-520431" y="1237454"/>
            <a:chExt cx="19034717" cy="3571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520431" y="1237454"/>
              <a:ext cx="19034717" cy="3571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-871075" y="7278466"/>
            <a:ext cx="19034717" cy="14286"/>
            <a:chOff x="-871075" y="7278466"/>
            <a:chExt cx="19034717" cy="14286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871075" y="7278466"/>
              <a:ext cx="19034717" cy="1428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42168" y="2259311"/>
            <a:ext cx="6551139" cy="997505"/>
            <a:chOff x="642168" y="2259311"/>
            <a:chExt cx="6551139" cy="997505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648739" y="2259311"/>
              <a:ext cx="964313" cy="964313"/>
              <a:chOff x="648739" y="2259311"/>
              <a:chExt cx="964313" cy="964313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648739" y="2259311"/>
                <a:ext cx="964313" cy="964313"/>
              </a:xfrm>
              <a:prstGeom prst="rect">
                <a:avLst/>
              </a:prstGeom>
            </p:spPr>
          </p:pic>
        </p:grpSp>
        <p:sp>
          <p:nvSpPr>
            <p:cNvPr id="28" name="Object 28"/>
            <p:cNvSpPr txBox="1"/>
            <p:nvPr/>
          </p:nvSpPr>
          <p:spPr>
            <a:xfrm>
              <a:off x="642168" y="2353771"/>
              <a:ext cx="933322" cy="89255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5200" dirty="0">
                  <a:solidFill>
                    <a:srgbClr val="FFFFFF"/>
                  </a:solidFill>
                  <a:latin typeface="여기어때 잘난체 OTF" panose="020B0600000101010101" pitchFamily="34" charset="-127"/>
                  <a:cs typeface="Gmarket Sans Bold" pitchFamily="34" charset="0"/>
                </a:rPr>
                <a:t>1</a:t>
              </a:r>
              <a:endParaRPr lang="en-US" dirty="0"/>
            </a:p>
          </p:txBody>
        </p:sp>
        <p:sp>
          <p:nvSpPr>
            <p:cNvPr id="29" name="Object 29"/>
            <p:cNvSpPr txBox="1"/>
            <p:nvPr/>
          </p:nvSpPr>
          <p:spPr>
            <a:xfrm>
              <a:off x="1617162" y="2333486"/>
              <a:ext cx="5576145" cy="92333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5400" dirty="0"/>
                <a:t>1</a:t>
              </a:r>
              <a:r>
                <a:rPr lang="ko-KR" altLang="en-US" sz="5400" dirty="0"/>
                <a:t>인 가구 수 </a:t>
              </a:r>
              <a:endParaRPr lang="en-US" sz="5400" dirty="0"/>
            </a:p>
          </p:txBody>
        </p:sp>
      </p:grpSp>
      <p:grpSp>
        <p:nvGrpSpPr>
          <p:cNvPr id="1009" name="그룹 1009"/>
          <p:cNvGrpSpPr/>
          <p:nvPr/>
        </p:nvGrpSpPr>
        <p:grpSpPr>
          <a:xfrm>
            <a:off x="9839434" y="5936913"/>
            <a:ext cx="9430469" cy="14286"/>
            <a:chOff x="9839434" y="5936913"/>
            <a:chExt cx="9430469" cy="14286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5400000">
              <a:off x="9839434" y="5936913"/>
              <a:ext cx="9430469" cy="14286"/>
            </a:xfrm>
            <a:prstGeom prst="rect">
              <a:avLst/>
            </a:prstGeom>
          </p:spPr>
        </p:pic>
      </p:grpSp>
      <p:sp>
        <p:nvSpPr>
          <p:cNvPr id="34" name="Object 34"/>
          <p:cNvSpPr txBox="1"/>
          <p:nvPr/>
        </p:nvSpPr>
        <p:spPr>
          <a:xfrm>
            <a:off x="6539514" y="4857638"/>
            <a:ext cx="5386674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000" dirty="0">
                <a:solidFill>
                  <a:srgbClr val="2E67C6"/>
                </a:solidFill>
                <a:latin typeface="여기어때 잘난체 OTF" panose="020B0600000101010101" pitchFamily="34" charset="-127"/>
                <a:cs typeface="Gmarket Sans Bold" pitchFamily="34" charset="0"/>
              </a:rPr>
              <a:t>DIFFICULTY</a:t>
            </a:r>
            <a:endParaRPr lang="en-US" dirty="0"/>
          </a:p>
        </p:txBody>
      </p:sp>
      <p:grpSp>
        <p:nvGrpSpPr>
          <p:cNvPr id="1010" name="그룹 1010"/>
          <p:cNvGrpSpPr/>
          <p:nvPr/>
        </p:nvGrpSpPr>
        <p:grpSpPr>
          <a:xfrm>
            <a:off x="640503" y="5434632"/>
            <a:ext cx="6551147" cy="987009"/>
            <a:chOff x="1048446" y="6033581"/>
            <a:chExt cx="6551147" cy="987009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1055022" y="6033581"/>
              <a:ext cx="964313" cy="964313"/>
              <a:chOff x="1055022" y="6033581"/>
              <a:chExt cx="964313" cy="964313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055022" y="6033581"/>
                <a:ext cx="964313" cy="964313"/>
              </a:xfrm>
              <a:prstGeom prst="rect">
                <a:avLst/>
              </a:prstGeom>
            </p:spPr>
          </p:pic>
        </p:grpSp>
        <p:sp>
          <p:nvSpPr>
            <p:cNvPr id="39" name="Object 39"/>
            <p:cNvSpPr txBox="1"/>
            <p:nvPr/>
          </p:nvSpPr>
          <p:spPr>
            <a:xfrm>
              <a:off x="1048446" y="6128038"/>
              <a:ext cx="933322" cy="89255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5200" dirty="0">
                  <a:solidFill>
                    <a:srgbClr val="FFFFFF"/>
                  </a:solidFill>
                  <a:latin typeface="여기어때 잘난체 OTF" panose="020B0600000101010101" pitchFamily="34" charset="-127"/>
                  <a:cs typeface="Gmarket Sans Bold" pitchFamily="34" charset="0"/>
                </a:rPr>
                <a:t>2</a:t>
              </a:r>
              <a:endParaRPr lang="en-US" dirty="0"/>
            </a:p>
          </p:txBody>
        </p:sp>
        <p:sp>
          <p:nvSpPr>
            <p:cNvPr id="40" name="Object 40"/>
            <p:cNvSpPr txBox="1"/>
            <p:nvPr/>
          </p:nvSpPr>
          <p:spPr>
            <a:xfrm>
              <a:off x="2023448" y="6107762"/>
              <a:ext cx="5576145" cy="36933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endParaRPr lang="en-US" dirty="0"/>
            </a:p>
          </p:txBody>
        </p:sp>
      </p:grpSp>
      <p:sp>
        <p:nvSpPr>
          <p:cNvPr id="42" name="Object 42"/>
          <p:cNvSpPr txBox="1"/>
          <p:nvPr/>
        </p:nvSpPr>
        <p:spPr>
          <a:xfrm>
            <a:off x="6539514" y="7890324"/>
            <a:ext cx="5386674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000" dirty="0">
                <a:solidFill>
                  <a:srgbClr val="2E67C6"/>
                </a:solidFill>
                <a:latin typeface="여기어때 잘난체 OTF" panose="020B0600000101010101" pitchFamily="34" charset="-127"/>
                <a:cs typeface="Gmarket Sans Bold" pitchFamily="34" charset="0"/>
              </a:rPr>
              <a:t>POLICY</a:t>
            </a:r>
            <a:endParaRPr lang="en-US" dirty="0"/>
          </a:p>
        </p:txBody>
      </p:sp>
      <p:grpSp>
        <p:nvGrpSpPr>
          <p:cNvPr id="1012" name="그룹 1012"/>
          <p:cNvGrpSpPr/>
          <p:nvPr/>
        </p:nvGrpSpPr>
        <p:grpSpPr>
          <a:xfrm>
            <a:off x="669083" y="8376961"/>
            <a:ext cx="6551797" cy="1465306"/>
            <a:chOff x="669083" y="8376961"/>
            <a:chExt cx="6551797" cy="1465306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669083" y="8609643"/>
              <a:ext cx="964313" cy="964313"/>
              <a:chOff x="669083" y="8609643"/>
              <a:chExt cx="964313" cy="964313"/>
            </a:xfrm>
          </p:grpSpPr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600000">
                <a:off x="669083" y="8609643"/>
                <a:ext cx="964313" cy="964313"/>
              </a:xfrm>
              <a:prstGeom prst="rect">
                <a:avLst/>
              </a:prstGeom>
            </p:spPr>
          </p:pic>
        </p:grpSp>
        <p:sp>
          <p:nvSpPr>
            <p:cNvPr id="48" name="Object 48"/>
            <p:cNvSpPr txBox="1"/>
            <p:nvPr/>
          </p:nvSpPr>
          <p:spPr>
            <a:xfrm rot="21000000">
              <a:off x="717206" y="8949715"/>
              <a:ext cx="933322" cy="89255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5200" dirty="0">
                  <a:solidFill>
                    <a:srgbClr val="FFFFFF"/>
                  </a:solidFill>
                  <a:latin typeface="여기어때 잘난체 OTF" panose="020B0600000101010101" pitchFamily="34" charset="-127"/>
                </a:rPr>
                <a:t>3</a:t>
              </a:r>
              <a:endParaRPr lang="en-US" dirty="0"/>
            </a:p>
          </p:txBody>
        </p:sp>
        <p:sp>
          <p:nvSpPr>
            <p:cNvPr id="49" name="Object 49"/>
            <p:cNvSpPr txBox="1"/>
            <p:nvPr/>
          </p:nvSpPr>
          <p:spPr>
            <a:xfrm rot="21000000">
              <a:off x="1644735" y="8376961"/>
              <a:ext cx="5576145" cy="93871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ko-KR" altLang="en-US" sz="5500" dirty="0">
                  <a:solidFill>
                    <a:srgbClr val="1A1A1A"/>
                  </a:solidFill>
                  <a:latin typeface="여기어때 잘난체 OTF" panose="020B0600000101010101" pitchFamily="34" charset="-127"/>
                </a:rPr>
                <a:t>정책 필요</a:t>
              </a:r>
              <a:endParaRPr lang="en-US" dirty="0"/>
            </a:p>
          </p:txBody>
        </p:sp>
      </p:grpSp>
      <p:sp>
        <p:nvSpPr>
          <p:cNvPr id="51" name="Object 51"/>
          <p:cNvSpPr txBox="1"/>
          <p:nvPr/>
        </p:nvSpPr>
        <p:spPr>
          <a:xfrm>
            <a:off x="6539514" y="5672733"/>
            <a:ext cx="9039314" cy="8771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700" dirty="0">
                <a:solidFill>
                  <a:srgbClr val="1A1A1A"/>
                </a:solidFill>
                <a:latin typeface="여기어때 잘난체 OTF" panose="020B0600000101010101" pitchFamily="34" charset="-127"/>
                <a:cs typeface="Gmarket Sans Light" pitchFamily="34" charset="0"/>
              </a:rPr>
              <a:t>현행제도의 많은 문제점 </a:t>
            </a:r>
            <a:endParaRPr lang="en-US" altLang="ko-KR" sz="1700" dirty="0">
              <a:solidFill>
                <a:srgbClr val="1A1A1A"/>
              </a:solidFill>
              <a:latin typeface="여기어때 잘난체 OTF" panose="020B0600000101010101" pitchFamily="34" charset="-127"/>
              <a:cs typeface="Gmarket Sans Light" pitchFamily="34" charset="0"/>
            </a:endParaRPr>
          </a:p>
          <a:p>
            <a:pPr marL="285750" indent="-285750">
              <a:buFontTx/>
              <a:buChar char="-"/>
            </a:pPr>
            <a:r>
              <a:rPr lang="ko-KR" altLang="en-US" sz="1700" dirty="0">
                <a:solidFill>
                  <a:srgbClr val="1A1A1A"/>
                </a:solidFill>
                <a:latin typeface="여기어때 잘난체 OTF" panose="020B0600000101010101" pitchFamily="34" charset="-127"/>
                <a:cs typeface="Gmarket Sans Light" pitchFamily="34" charset="0"/>
              </a:rPr>
              <a:t>많은 어려움</a:t>
            </a:r>
            <a:endParaRPr lang="en-US" sz="1700" dirty="0">
              <a:solidFill>
                <a:srgbClr val="1A1A1A"/>
              </a:solidFill>
              <a:latin typeface="여기어때 잘난체 OTF" panose="020B0600000101010101" pitchFamily="34" charset="-127"/>
              <a:cs typeface="Gmarket Sans Light" pitchFamily="34" charset="0"/>
            </a:endParaRPr>
          </a:p>
          <a:p>
            <a:r>
              <a:rPr lang="en-US" sz="1700" dirty="0">
                <a:solidFill>
                  <a:srgbClr val="1A1A1A"/>
                </a:solidFill>
                <a:latin typeface="여기어때 잘난체 OTF" panose="020B0600000101010101" pitchFamily="34" charset="-127"/>
                <a:cs typeface="Gmarket Sans Light" pitchFamily="34" charset="0"/>
              </a:rPr>
              <a:t>-   </a:t>
            </a:r>
            <a:r>
              <a:rPr lang="ko-KR" altLang="en-US" sz="1700" dirty="0">
                <a:solidFill>
                  <a:srgbClr val="1A1A1A"/>
                </a:solidFill>
                <a:latin typeface="여기어때 잘난체 OTF" panose="020B0600000101010101" pitchFamily="34" charset="-127"/>
                <a:cs typeface="Gmarket Sans Light" pitchFamily="34" charset="0"/>
              </a:rPr>
              <a:t>관심을 가지고</a:t>
            </a:r>
            <a:r>
              <a:rPr lang="en-US" altLang="ko-KR" sz="1700" dirty="0">
                <a:solidFill>
                  <a:srgbClr val="1A1A1A"/>
                </a:solidFill>
                <a:latin typeface="여기어때 잘난체 OTF" panose="020B0600000101010101" pitchFamily="34" charset="-127"/>
                <a:cs typeface="Gmarket Sans Light" pitchFamily="34" charset="0"/>
              </a:rPr>
              <a:t>, </a:t>
            </a:r>
            <a:r>
              <a:rPr lang="ko-KR" altLang="en-US" sz="1700" dirty="0" err="1">
                <a:solidFill>
                  <a:srgbClr val="1A1A1A"/>
                </a:solidFill>
                <a:latin typeface="여기어때 잘난체 OTF" panose="020B0600000101010101" pitchFamily="34" charset="-127"/>
                <a:cs typeface="Gmarket Sans Light" pitchFamily="34" charset="0"/>
              </a:rPr>
              <a:t>해결해야함</a:t>
            </a:r>
            <a:endParaRPr lang="en-US" dirty="0"/>
          </a:p>
        </p:txBody>
      </p:sp>
      <p:sp>
        <p:nvSpPr>
          <p:cNvPr id="52" name="Object 52"/>
          <p:cNvSpPr txBox="1"/>
          <p:nvPr/>
        </p:nvSpPr>
        <p:spPr>
          <a:xfrm>
            <a:off x="6539514" y="8706200"/>
            <a:ext cx="9039314" cy="61555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700" dirty="0">
                <a:solidFill>
                  <a:srgbClr val="1A1A1A"/>
                </a:solidFill>
                <a:latin typeface="여기어때 잘난체 OTF" panose="020B0600000101010101" pitchFamily="34" charset="-127"/>
                <a:cs typeface="Gmarket Sans Light" pitchFamily="34" charset="0"/>
              </a:rPr>
              <a:t>여러가지 정책들 필요</a:t>
            </a:r>
            <a:endParaRPr lang="en-US" altLang="ko-KR" sz="1700" dirty="0">
              <a:solidFill>
                <a:srgbClr val="1A1A1A"/>
              </a:solidFill>
              <a:latin typeface="여기어때 잘난체 OTF" panose="020B0600000101010101" pitchFamily="34" charset="-127"/>
              <a:cs typeface="Gmarket Sans Light" pitchFamily="34" charset="0"/>
            </a:endParaRPr>
          </a:p>
          <a:p>
            <a:pPr marL="285750" indent="-285750">
              <a:buFontTx/>
              <a:buChar char="-"/>
            </a:pPr>
            <a:endParaRPr lang="en-US" altLang="ko-KR" sz="1700" dirty="0">
              <a:solidFill>
                <a:srgbClr val="1A1A1A"/>
              </a:solidFill>
              <a:latin typeface="여기어때 잘난체 OTF" panose="020B0600000101010101" pitchFamily="34" charset="-127"/>
              <a:cs typeface="Gmarket Sans Light" pitchFamily="34" charset="0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811293" y="393698"/>
            <a:ext cx="2449206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dirty="0">
                <a:solidFill>
                  <a:srgbClr val="2E67C6"/>
                </a:solidFill>
                <a:latin typeface="여기어때 잘난체 OTF" panose="020B0600000101010101" pitchFamily="34" charset="-127"/>
                <a:cs typeface="Gmarket Sans Bold" pitchFamily="34" charset="0"/>
              </a:rPr>
              <a:t>#5</a:t>
            </a:r>
            <a:endParaRPr lang="en-US" dirty="0"/>
          </a:p>
        </p:txBody>
      </p:sp>
      <p:sp>
        <p:nvSpPr>
          <p:cNvPr id="54" name="Object 54"/>
          <p:cNvSpPr txBox="1"/>
          <p:nvPr/>
        </p:nvSpPr>
        <p:spPr>
          <a:xfrm>
            <a:off x="1627695" y="517508"/>
            <a:ext cx="5757813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600" kern="0" spc="-100" dirty="0">
                <a:solidFill>
                  <a:srgbClr val="1A1A1A"/>
                </a:solidFill>
                <a:latin typeface="여기어때 잘난체 OTF" panose="020B0600000101010101" pitchFamily="34" charset="-127"/>
                <a:cs typeface="Gmarket Sans Bold" pitchFamily="34" charset="0"/>
              </a:rPr>
              <a:t>결론도출</a:t>
            </a:r>
            <a:endParaRPr lang="en-US" dirty="0"/>
          </a:p>
        </p:txBody>
      </p:sp>
      <p:sp>
        <p:nvSpPr>
          <p:cNvPr id="2" name="Object 29">
            <a:extLst>
              <a:ext uri="{FF2B5EF4-FFF2-40B4-BE49-F238E27FC236}">
                <a16:creationId xmlns:a16="http://schemas.microsoft.com/office/drawing/2014/main" id="{F5AEC6AA-EBF1-707B-509E-CE9B6CFFE60D}"/>
              </a:ext>
            </a:extLst>
          </p:cNvPr>
          <p:cNvSpPr txBox="1"/>
          <p:nvPr/>
        </p:nvSpPr>
        <p:spPr>
          <a:xfrm>
            <a:off x="1741937" y="5428814"/>
            <a:ext cx="5576145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5400" dirty="0"/>
              <a:t>많은 어려움</a:t>
            </a:r>
            <a:endParaRPr lang="en-US" sz="5400" dirty="0"/>
          </a:p>
        </p:txBody>
      </p:sp>
      <p:pic>
        <p:nvPicPr>
          <p:cNvPr id="5" name="그래픽 4" descr="지수 그래프 단색으로 채워진">
            <a:extLst>
              <a:ext uri="{FF2B5EF4-FFF2-40B4-BE49-F238E27FC236}">
                <a16:creationId xmlns:a16="http://schemas.microsoft.com/office/drawing/2014/main" id="{763E2931-FD9B-75C4-8D13-2A89BF8F4C3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4972269" y="1600755"/>
            <a:ext cx="2362912" cy="2362912"/>
          </a:xfrm>
          <a:prstGeom prst="rect">
            <a:avLst/>
          </a:prstGeom>
        </p:spPr>
      </p:pic>
      <p:pic>
        <p:nvPicPr>
          <p:cNvPr id="12" name="그래픽 11" descr="사람들과 함께 사이클링  단색으로 채워진">
            <a:extLst>
              <a:ext uri="{FF2B5EF4-FFF2-40B4-BE49-F238E27FC236}">
                <a16:creationId xmlns:a16="http://schemas.microsoft.com/office/drawing/2014/main" id="{37024325-AE04-4301-2BFC-A52805D2588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4908091" y="7442616"/>
            <a:ext cx="2527167" cy="2527167"/>
          </a:xfrm>
          <a:prstGeom prst="rect">
            <a:avLst/>
          </a:prstGeom>
        </p:spPr>
      </p:pic>
      <p:pic>
        <p:nvPicPr>
          <p:cNvPr id="15" name="그래픽 14" descr="자극 물질 단색으로 채워진">
            <a:extLst>
              <a:ext uri="{FF2B5EF4-FFF2-40B4-BE49-F238E27FC236}">
                <a16:creationId xmlns:a16="http://schemas.microsoft.com/office/drawing/2014/main" id="{456F3712-390C-7990-8556-1F107E73AF8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5267649" y="5021417"/>
            <a:ext cx="1796373" cy="1796373"/>
          </a:xfrm>
          <a:prstGeom prst="rect">
            <a:avLst/>
          </a:prstGeom>
        </p:spPr>
      </p:pic>
      <p:pic>
        <p:nvPicPr>
          <p:cNvPr id="18" name="그래픽 17" descr="위쪽 화살표 단색으로 채워진">
            <a:extLst>
              <a:ext uri="{FF2B5EF4-FFF2-40B4-BE49-F238E27FC236}">
                <a16:creationId xmlns:a16="http://schemas.microsoft.com/office/drawing/2014/main" id="{8A48A58E-364B-8354-CB18-2844CBCEEC6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013537" y="2269454"/>
            <a:ext cx="914400" cy="914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48335" y="3738095"/>
            <a:ext cx="3600393" cy="3600393"/>
            <a:chOff x="1748335" y="3738095"/>
            <a:chExt cx="3600393" cy="36003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48335" y="3738095"/>
              <a:ext cx="3600393" cy="360039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47341" y="3737101"/>
            <a:ext cx="3602381" cy="3602381"/>
            <a:chOff x="1747341" y="3737101"/>
            <a:chExt cx="3602381" cy="3602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47341" y="3737101"/>
              <a:ext cx="3602381" cy="3602381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872213" y="8406309"/>
            <a:ext cx="535263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dirty="0">
                <a:solidFill>
                  <a:srgbClr val="1A1A1A"/>
                </a:solidFill>
                <a:latin typeface="여기어때 잘난체 OTF" panose="020B0600000101010101" pitchFamily="34" charset="-127"/>
                <a:cs typeface="Gmarket Sans Light" pitchFamily="34" charset="0"/>
              </a:rPr>
              <a:t>활용 데이터의 부조화</a:t>
            </a:r>
            <a:r>
              <a:rPr lang="en-US" altLang="ko-KR" dirty="0">
                <a:solidFill>
                  <a:srgbClr val="1A1A1A"/>
                </a:solidFill>
                <a:latin typeface="여기어때 잘난체 OTF" panose="020B0600000101010101" pitchFamily="34" charset="-127"/>
                <a:cs typeface="Gmarket Sans Light" pitchFamily="34" charset="0"/>
              </a:rPr>
              <a:t>.</a:t>
            </a:r>
            <a:endParaRPr lang="en-US" dirty="0"/>
          </a:p>
        </p:txBody>
      </p:sp>
      <p:sp>
        <p:nvSpPr>
          <p:cNvPr id="9" name="Object 9"/>
          <p:cNvSpPr txBox="1"/>
          <p:nvPr/>
        </p:nvSpPr>
        <p:spPr>
          <a:xfrm>
            <a:off x="725541" y="7857131"/>
            <a:ext cx="5645987" cy="4770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500" dirty="0">
                <a:solidFill>
                  <a:srgbClr val="2E67C6"/>
                </a:solidFill>
                <a:latin typeface="여기어때 잘난체 OTF" panose="020B0600000101010101" pitchFamily="34" charset="-127"/>
                <a:cs typeface="Gmarket Sans Bold" pitchFamily="34" charset="0"/>
              </a:rPr>
              <a:t>INCOMPLETENESS</a:t>
            </a:r>
            <a:endParaRPr lang="en-US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-520431" y="1237454"/>
            <a:ext cx="19034717" cy="35714"/>
            <a:chOff x="-520431" y="1237454"/>
            <a:chExt cx="19034717" cy="3571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520431" y="1237454"/>
              <a:ext cx="19034717" cy="3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868106" y="4735368"/>
            <a:ext cx="10591071" cy="815573"/>
            <a:chOff x="12868106" y="4735368"/>
            <a:chExt cx="10591071" cy="81557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12868106" y="4735368"/>
              <a:ext cx="10591071" cy="815573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1307836" y="5144644"/>
            <a:ext cx="4481390" cy="7386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4200" kern="0" spc="300" dirty="0">
                <a:latin typeface="여기어때 잘난체 OTF" panose="020B0600000101010101" pitchFamily="34" charset="-127"/>
                <a:cs typeface="Gmarket Sans Bold" pitchFamily="34" charset="0"/>
              </a:rPr>
              <a:t>LIMITATION</a:t>
            </a:r>
            <a:endParaRPr lang="en-US" dirty="0"/>
          </a:p>
        </p:txBody>
      </p:sp>
      <p:sp>
        <p:nvSpPr>
          <p:cNvPr id="17" name="Object 17"/>
          <p:cNvSpPr txBox="1"/>
          <p:nvPr/>
        </p:nvSpPr>
        <p:spPr>
          <a:xfrm>
            <a:off x="2570030" y="5918423"/>
            <a:ext cx="1957003" cy="4308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200" dirty="0">
                <a:solidFill>
                  <a:srgbClr val="FFFFFF"/>
                </a:solidFill>
                <a:latin typeface="여기어때 잘난체 OTF" panose="020B0600000101010101" pitchFamily="34" charset="-127"/>
                <a:cs typeface="Gothic A1" pitchFamily="34" charset="0"/>
              </a:rPr>
              <a:t>[ </a:t>
            </a:r>
            <a:r>
              <a:rPr lang="ko-KR" altLang="en-US" sz="2200" dirty="0">
                <a:solidFill>
                  <a:srgbClr val="FFFFFF"/>
                </a:solidFill>
                <a:latin typeface="여기어때 잘난체 OTF" panose="020B0600000101010101" pitchFamily="34" charset="-127"/>
                <a:cs typeface="Gothic A1" pitchFamily="34" charset="0"/>
              </a:rPr>
              <a:t>한계</a:t>
            </a:r>
            <a:r>
              <a:rPr lang="en-US" sz="2200" dirty="0">
                <a:solidFill>
                  <a:srgbClr val="FFFFFF"/>
                </a:solidFill>
                <a:latin typeface="여기어때 잘난체 OTF" panose="020B0600000101010101" pitchFamily="34" charset="-127"/>
                <a:cs typeface="Gothic A1" pitchFamily="34" charset="0"/>
              </a:rPr>
              <a:t> ]</a:t>
            </a:r>
            <a:endParaRPr lang="en-US" dirty="0"/>
          </a:p>
        </p:txBody>
      </p:sp>
      <p:grpSp>
        <p:nvGrpSpPr>
          <p:cNvPr id="1005" name="그룹 1005"/>
          <p:cNvGrpSpPr/>
          <p:nvPr/>
        </p:nvGrpSpPr>
        <p:grpSpPr>
          <a:xfrm>
            <a:off x="7139494" y="3738095"/>
            <a:ext cx="3600393" cy="3600393"/>
            <a:chOff x="7139494" y="3738095"/>
            <a:chExt cx="3600393" cy="360039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39494" y="3738095"/>
              <a:ext cx="3600393" cy="360039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138500" y="3737101"/>
            <a:ext cx="3602381" cy="3602381"/>
            <a:chOff x="7138500" y="3737101"/>
            <a:chExt cx="3602381" cy="360238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138500" y="3737101"/>
              <a:ext cx="3602381" cy="3602381"/>
            </a:xfrm>
            <a:prstGeom prst="rect">
              <a:avLst/>
            </a:prstGeom>
          </p:spPr>
        </p:pic>
      </p:grpSp>
      <p:sp>
        <p:nvSpPr>
          <p:cNvPr id="24" name="Object 24"/>
          <p:cNvSpPr txBox="1"/>
          <p:nvPr/>
        </p:nvSpPr>
        <p:spPr>
          <a:xfrm>
            <a:off x="6263370" y="8406305"/>
            <a:ext cx="5352635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dirty="0"/>
              <a:t>사회적 문제의 관심을 가지고</a:t>
            </a:r>
            <a:r>
              <a:rPr lang="en-US" altLang="ko-KR" dirty="0"/>
              <a:t>, </a:t>
            </a:r>
          </a:p>
          <a:p>
            <a:pPr algn="ctr"/>
            <a:r>
              <a:rPr lang="ko-KR" altLang="en-US" dirty="0"/>
              <a:t>해결하기 위해 노력하는 것만으로도 큰 경험</a:t>
            </a:r>
            <a:endParaRPr lang="en-US" altLang="ko-KR" dirty="0"/>
          </a:p>
          <a:p>
            <a:pPr algn="ctr"/>
            <a:r>
              <a:rPr lang="ko-KR" altLang="en-US" dirty="0"/>
              <a:t>여러가지 데이터 분석을 통한 다양한 정보 획득</a:t>
            </a:r>
            <a:endParaRPr lang="en-US" dirty="0"/>
          </a:p>
        </p:txBody>
      </p:sp>
      <p:sp>
        <p:nvSpPr>
          <p:cNvPr id="25" name="Object 25"/>
          <p:cNvSpPr txBox="1"/>
          <p:nvPr/>
        </p:nvSpPr>
        <p:spPr>
          <a:xfrm>
            <a:off x="6116697" y="7857133"/>
            <a:ext cx="5645987" cy="4770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500" dirty="0">
                <a:solidFill>
                  <a:srgbClr val="2E67C6"/>
                </a:solidFill>
                <a:latin typeface="여기어때 잘난체 OTF" panose="020B0600000101010101" pitchFamily="34" charset="-127"/>
                <a:cs typeface="Gmarket Sans Bold" pitchFamily="34" charset="0"/>
              </a:rPr>
              <a:t>EXPERIENCE</a:t>
            </a:r>
            <a:endParaRPr lang="en-US" dirty="0"/>
          </a:p>
        </p:txBody>
      </p:sp>
      <p:sp>
        <p:nvSpPr>
          <p:cNvPr id="26" name="Object 26"/>
          <p:cNvSpPr txBox="1"/>
          <p:nvPr/>
        </p:nvSpPr>
        <p:spPr>
          <a:xfrm>
            <a:off x="6070059" y="5144648"/>
            <a:ext cx="5739267" cy="7386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4200" kern="0" spc="300" dirty="0">
                <a:latin typeface="여기어때 잘난체 OTF" panose="020B0600000101010101" pitchFamily="34" charset="-127"/>
                <a:cs typeface="Gmarket Sans Bold" pitchFamily="34" charset="0"/>
              </a:rPr>
              <a:t>MEANINNG</a:t>
            </a:r>
            <a:endParaRPr lang="en-US" dirty="0"/>
          </a:p>
        </p:txBody>
      </p:sp>
      <p:sp>
        <p:nvSpPr>
          <p:cNvPr id="27" name="Object 27"/>
          <p:cNvSpPr txBox="1"/>
          <p:nvPr/>
        </p:nvSpPr>
        <p:spPr>
          <a:xfrm>
            <a:off x="7961185" y="5918419"/>
            <a:ext cx="1957003" cy="4308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200" dirty="0">
                <a:solidFill>
                  <a:srgbClr val="FFFFFF"/>
                </a:solidFill>
                <a:latin typeface="여기어때 잘난체 OTF" panose="020B0600000101010101" pitchFamily="34" charset="-127"/>
                <a:cs typeface="Gothic A1" pitchFamily="34" charset="0"/>
              </a:rPr>
              <a:t>[ </a:t>
            </a:r>
            <a:r>
              <a:rPr lang="ko-KR" altLang="en-US" sz="2200" dirty="0">
                <a:solidFill>
                  <a:srgbClr val="FFFFFF"/>
                </a:solidFill>
                <a:latin typeface="여기어때 잘난체 OTF" panose="020B0600000101010101" pitchFamily="34" charset="-127"/>
                <a:cs typeface="Gothic A1" pitchFamily="34" charset="0"/>
              </a:rPr>
              <a:t>의의</a:t>
            </a:r>
            <a:r>
              <a:rPr lang="en-US" sz="2200" dirty="0">
                <a:solidFill>
                  <a:srgbClr val="FFFFFF"/>
                </a:solidFill>
                <a:latin typeface="여기어때 잘난체 OTF" panose="020B0600000101010101" pitchFamily="34" charset="-127"/>
                <a:cs typeface="Gothic A1" pitchFamily="34" charset="0"/>
              </a:rPr>
              <a:t>]</a:t>
            </a:r>
            <a:endParaRPr lang="en-US" dirty="0"/>
          </a:p>
        </p:txBody>
      </p:sp>
      <p:grpSp>
        <p:nvGrpSpPr>
          <p:cNvPr id="1007" name="그룹 1007"/>
          <p:cNvGrpSpPr/>
          <p:nvPr/>
        </p:nvGrpSpPr>
        <p:grpSpPr>
          <a:xfrm>
            <a:off x="12521634" y="3738095"/>
            <a:ext cx="3600393" cy="3600393"/>
            <a:chOff x="12521634" y="3738095"/>
            <a:chExt cx="3600393" cy="3600393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521634" y="3738095"/>
              <a:ext cx="3600393" cy="360039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520640" y="3737101"/>
            <a:ext cx="3602381" cy="3602381"/>
            <a:chOff x="12520640" y="3737101"/>
            <a:chExt cx="3602381" cy="3602381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520640" y="3737101"/>
              <a:ext cx="3602381" cy="3602381"/>
            </a:xfrm>
            <a:prstGeom prst="rect">
              <a:avLst/>
            </a:prstGeom>
          </p:spPr>
        </p:pic>
      </p:grpSp>
      <p:sp>
        <p:nvSpPr>
          <p:cNvPr id="34" name="Object 34"/>
          <p:cNvSpPr txBox="1"/>
          <p:nvPr/>
        </p:nvSpPr>
        <p:spPr>
          <a:xfrm>
            <a:off x="11645513" y="8406305"/>
            <a:ext cx="5352635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dirty="0">
                <a:solidFill>
                  <a:srgbClr val="1A1A1A"/>
                </a:solidFill>
                <a:latin typeface="여기어때 잘난체 OTF" panose="020B0600000101010101" pitchFamily="34" charset="-127"/>
                <a:cs typeface="Gmarket Sans Light" pitchFamily="34" charset="0"/>
              </a:rPr>
              <a:t>서로 협력하며</a:t>
            </a:r>
            <a:r>
              <a:rPr lang="en-US" altLang="ko-KR" dirty="0">
                <a:solidFill>
                  <a:srgbClr val="1A1A1A"/>
                </a:solidFill>
                <a:latin typeface="여기어때 잘난체 OTF" panose="020B0600000101010101" pitchFamily="34" charset="-127"/>
                <a:cs typeface="Gmarket Sans Light" pitchFamily="34" charset="0"/>
              </a:rPr>
              <a:t>, </a:t>
            </a:r>
          </a:p>
          <a:p>
            <a:pPr algn="ctr"/>
            <a:r>
              <a:rPr lang="ko-KR" altLang="en-US" dirty="0">
                <a:solidFill>
                  <a:srgbClr val="1A1A1A"/>
                </a:solidFill>
                <a:latin typeface="여기어때 잘난체 OTF" panose="020B0600000101010101" pitchFamily="34" charset="-127"/>
              </a:rPr>
              <a:t>단순한 프로젝트 완성</a:t>
            </a:r>
            <a:r>
              <a:rPr lang="en-US" altLang="ko-KR" dirty="0">
                <a:solidFill>
                  <a:srgbClr val="1A1A1A"/>
                </a:solidFill>
                <a:latin typeface="여기어때 잘난체 OTF" panose="020B0600000101010101" pitchFamily="34" charset="-127"/>
              </a:rPr>
              <a:t>,</a:t>
            </a:r>
            <a:r>
              <a:rPr lang="ko-KR" altLang="en-US" dirty="0">
                <a:solidFill>
                  <a:srgbClr val="1A1A1A"/>
                </a:solidFill>
                <a:latin typeface="여기어때 잘난체 OTF" panose="020B0600000101010101" pitchFamily="34" charset="-127"/>
              </a:rPr>
              <a:t> 그 이상의 성과를 얻음</a:t>
            </a:r>
            <a:endParaRPr lang="en-US" dirty="0"/>
          </a:p>
        </p:txBody>
      </p:sp>
      <p:sp>
        <p:nvSpPr>
          <p:cNvPr id="35" name="Object 35"/>
          <p:cNvSpPr txBox="1"/>
          <p:nvPr/>
        </p:nvSpPr>
        <p:spPr>
          <a:xfrm>
            <a:off x="11498812" y="7857133"/>
            <a:ext cx="5645987" cy="4770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500" dirty="0">
                <a:solidFill>
                  <a:srgbClr val="2E67C6"/>
                </a:solidFill>
                <a:latin typeface="여기어때 잘난체 OTF" panose="020B0600000101010101" pitchFamily="34" charset="-127"/>
                <a:cs typeface="Gmarket Sans Bold" pitchFamily="34" charset="0"/>
              </a:rPr>
              <a:t>COOPERATION</a:t>
            </a:r>
            <a:endParaRPr lang="en-US" dirty="0"/>
          </a:p>
        </p:txBody>
      </p:sp>
      <p:sp>
        <p:nvSpPr>
          <p:cNvPr id="36" name="Object 36"/>
          <p:cNvSpPr txBox="1"/>
          <p:nvPr/>
        </p:nvSpPr>
        <p:spPr>
          <a:xfrm>
            <a:off x="12081102" y="5144648"/>
            <a:ext cx="4481390" cy="7386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4200" kern="0" spc="300" dirty="0">
                <a:latin typeface="여기어때 잘난체 OTF" panose="020B0600000101010101" pitchFamily="34" charset="-127"/>
                <a:cs typeface="Gmarket Sans Bold" pitchFamily="34" charset="0"/>
              </a:rPr>
              <a:t>REALIZATION</a:t>
            </a:r>
            <a:endParaRPr lang="en-US" dirty="0"/>
          </a:p>
        </p:txBody>
      </p:sp>
      <p:sp>
        <p:nvSpPr>
          <p:cNvPr id="37" name="Object 37"/>
          <p:cNvSpPr txBox="1"/>
          <p:nvPr/>
        </p:nvSpPr>
        <p:spPr>
          <a:xfrm>
            <a:off x="13343357" y="5918419"/>
            <a:ext cx="1957003" cy="4308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200" dirty="0">
                <a:solidFill>
                  <a:srgbClr val="FFFFFF"/>
                </a:solidFill>
                <a:latin typeface="여기어때 잘난체 OTF" panose="020B0600000101010101" pitchFamily="34" charset="-127"/>
                <a:cs typeface="Gothic A1" pitchFamily="34" charset="0"/>
              </a:rPr>
              <a:t>[ </a:t>
            </a:r>
            <a:r>
              <a:rPr lang="ko-KR" altLang="en-US" sz="2200" dirty="0" err="1">
                <a:solidFill>
                  <a:srgbClr val="FFFFFF"/>
                </a:solidFill>
                <a:latin typeface="여기어때 잘난체 OTF" panose="020B0600000101010101" pitchFamily="34" charset="-127"/>
                <a:cs typeface="Gothic A1" pitchFamily="34" charset="0"/>
              </a:rPr>
              <a:t>느낀점</a:t>
            </a:r>
            <a:r>
              <a:rPr lang="en-US" sz="2200" dirty="0">
                <a:solidFill>
                  <a:srgbClr val="FFFFFF"/>
                </a:solidFill>
                <a:latin typeface="여기어때 잘난체 OTF" panose="020B0600000101010101" pitchFamily="34" charset="-127"/>
                <a:cs typeface="Gothic A1" pitchFamily="34" charset="0"/>
              </a:rPr>
              <a:t> ]</a:t>
            </a:r>
            <a:endParaRPr lang="en-US" dirty="0"/>
          </a:p>
        </p:txBody>
      </p:sp>
      <p:sp>
        <p:nvSpPr>
          <p:cNvPr id="38" name="Object 38"/>
          <p:cNvSpPr txBox="1"/>
          <p:nvPr/>
        </p:nvSpPr>
        <p:spPr>
          <a:xfrm>
            <a:off x="3660563" y="2099290"/>
            <a:ext cx="10665207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6000" kern="0" spc="100" dirty="0">
                <a:solidFill>
                  <a:srgbClr val="1A1A1A"/>
                </a:solidFill>
                <a:latin typeface="여기어때 잘난체 OTF" panose="020B0600000101010101" pitchFamily="34" charset="-127"/>
                <a:cs typeface="Gmarket Sans Medium" pitchFamily="34" charset="0"/>
              </a:rPr>
              <a:t>" </a:t>
            </a:r>
            <a:r>
              <a:rPr lang="ko-KR" altLang="en-US" sz="6000" kern="0" spc="100" dirty="0">
                <a:solidFill>
                  <a:srgbClr val="1A1A1A"/>
                </a:solidFill>
                <a:latin typeface="여기어때 잘난체 OTF" panose="020B0600000101010101" pitchFamily="34" charset="-127"/>
                <a:cs typeface="Gmarket Sans Medium" pitchFamily="34" charset="0"/>
              </a:rPr>
              <a:t>프로젝트를 마치며</a:t>
            </a:r>
            <a:r>
              <a:rPr lang="en-US" altLang="ko-KR" sz="6000" kern="0" spc="100" dirty="0">
                <a:solidFill>
                  <a:srgbClr val="1A1A1A"/>
                </a:solidFill>
                <a:latin typeface="여기어때 잘난체 OTF" panose="020B0600000101010101" pitchFamily="34" charset="-127"/>
                <a:cs typeface="Gmarket Sans Medium" pitchFamily="34" charset="0"/>
              </a:rPr>
              <a:t>...</a:t>
            </a:r>
            <a:r>
              <a:rPr lang="en-US" sz="6000" kern="0" spc="100" dirty="0">
                <a:solidFill>
                  <a:srgbClr val="1A1A1A"/>
                </a:solidFill>
                <a:latin typeface="여기어때 잘난체 OTF" panose="020B0600000101010101" pitchFamily="34" charset="-127"/>
                <a:cs typeface="Gmarket Sans Medium" pitchFamily="34" charset="0"/>
              </a:rPr>
              <a:t>"</a:t>
            </a:r>
            <a:endParaRPr lang="en-US" sz="6000" dirty="0"/>
          </a:p>
        </p:txBody>
      </p:sp>
      <p:grpSp>
        <p:nvGrpSpPr>
          <p:cNvPr id="1009" name="그룹 1009"/>
          <p:cNvGrpSpPr/>
          <p:nvPr/>
        </p:nvGrpSpPr>
        <p:grpSpPr>
          <a:xfrm>
            <a:off x="5711685" y="4975137"/>
            <a:ext cx="1071868" cy="1071868"/>
            <a:chOff x="5711685" y="4975137"/>
            <a:chExt cx="1071868" cy="1071868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711685" y="4975137"/>
              <a:ext cx="1071868" cy="107186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1127194" y="4975137"/>
            <a:ext cx="1071868" cy="1071868"/>
            <a:chOff x="11127194" y="4975137"/>
            <a:chExt cx="1071868" cy="1071868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127194" y="4975137"/>
              <a:ext cx="1071868" cy="1071868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4994355" y="386555"/>
            <a:ext cx="1740541" cy="14286"/>
            <a:chOff x="4994355" y="386555"/>
            <a:chExt cx="1740541" cy="14286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5400000">
              <a:off x="4994355" y="386555"/>
              <a:ext cx="1740541" cy="14286"/>
            </a:xfrm>
            <a:prstGeom prst="rect">
              <a:avLst/>
            </a:prstGeom>
          </p:spPr>
        </p:pic>
      </p:grpSp>
      <p:sp>
        <p:nvSpPr>
          <p:cNvPr id="48" name="Object 48"/>
          <p:cNvSpPr txBox="1"/>
          <p:nvPr/>
        </p:nvSpPr>
        <p:spPr>
          <a:xfrm>
            <a:off x="811293" y="393698"/>
            <a:ext cx="2449206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dirty="0">
                <a:solidFill>
                  <a:srgbClr val="2E67C6"/>
                </a:solidFill>
                <a:latin typeface="여기어때 잘난체 OTF" panose="020B0600000101010101" pitchFamily="34" charset="-127"/>
                <a:cs typeface="Gmarket Sans Bold" pitchFamily="34" charset="0"/>
              </a:rPr>
              <a:t>#6</a:t>
            </a:r>
            <a:endParaRPr lang="en-US" dirty="0"/>
          </a:p>
        </p:txBody>
      </p:sp>
      <p:sp>
        <p:nvSpPr>
          <p:cNvPr id="49" name="Object 49"/>
          <p:cNvSpPr txBox="1"/>
          <p:nvPr/>
        </p:nvSpPr>
        <p:spPr>
          <a:xfrm>
            <a:off x="1627695" y="517508"/>
            <a:ext cx="5757813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600" kern="0" spc="-100" dirty="0">
                <a:solidFill>
                  <a:srgbClr val="1A1A1A"/>
                </a:solidFill>
                <a:latin typeface="여기어때 잘난체 OTF" panose="020B0600000101010101" pitchFamily="34" charset="-127"/>
                <a:cs typeface="Gmarket Sans Bold" pitchFamily="34" charset="0"/>
              </a:rPr>
              <a:t>한계와 의의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868106" y="4735368"/>
            <a:ext cx="10591071" cy="815573"/>
            <a:chOff x="12868106" y="4735368"/>
            <a:chExt cx="10591071" cy="81557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12868106" y="4735368"/>
              <a:ext cx="10591071" cy="81557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520431" y="2893325"/>
            <a:ext cx="15027564" cy="21429"/>
            <a:chOff x="-520431" y="2893325"/>
            <a:chExt cx="15027564" cy="2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20431" y="2893325"/>
              <a:ext cx="15027564" cy="21429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673104" y="806676"/>
            <a:ext cx="4902475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600" dirty="0">
                <a:solidFill>
                  <a:srgbClr val="2E67C6"/>
                </a:solidFill>
                <a:latin typeface="여기어때 잘난체 OTF" panose="020B0600000101010101" pitchFamily="34" charset="-127"/>
                <a:cs typeface="Gmarket Sans Bold" pitchFamily="34" charset="0"/>
              </a:rPr>
              <a:t>2023.01~03</a:t>
            </a:r>
            <a:endParaRPr lang="en-US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-749002" y="7094705"/>
            <a:ext cx="19034717" cy="21429"/>
            <a:chOff x="-749002" y="7094705"/>
            <a:chExt cx="19034717" cy="2142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749002" y="7094705"/>
              <a:ext cx="19034717" cy="21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877484" y="3533083"/>
            <a:ext cx="7217018" cy="21429"/>
            <a:chOff x="10877484" y="3533083"/>
            <a:chExt cx="7217018" cy="2142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10877484" y="3533083"/>
              <a:ext cx="7217018" cy="2142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296656" y="6441725"/>
            <a:ext cx="2637066" cy="430887"/>
            <a:chOff x="15296656" y="6441725"/>
            <a:chExt cx="2637066" cy="430887"/>
          </a:xfrm>
        </p:grpSpPr>
        <p:sp>
          <p:nvSpPr>
            <p:cNvPr id="16" name="Object 16"/>
            <p:cNvSpPr txBox="1"/>
            <p:nvPr/>
          </p:nvSpPr>
          <p:spPr>
            <a:xfrm>
              <a:off x="15296656" y="6453706"/>
              <a:ext cx="375150" cy="41549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2100" dirty="0">
                  <a:solidFill>
                    <a:srgbClr val="1A1A1A"/>
                  </a:solidFill>
                  <a:latin typeface="여기어때 잘난체 OTF" panose="020B0600000101010101" pitchFamily="34" charset="-127"/>
                  <a:cs typeface="Gmarket Sans Bold" pitchFamily="34" charset="0"/>
                </a:rPr>
                <a:t>M</a:t>
              </a:r>
              <a:endParaRPr lang="en-US" dirty="0"/>
            </a:p>
          </p:txBody>
        </p:sp>
        <p:sp>
          <p:nvSpPr>
            <p:cNvPr id="17" name="Object 17"/>
            <p:cNvSpPr txBox="1"/>
            <p:nvPr/>
          </p:nvSpPr>
          <p:spPr>
            <a:xfrm>
              <a:off x="15692383" y="6441725"/>
              <a:ext cx="2241339" cy="43088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2200" dirty="0">
                  <a:solidFill>
                    <a:srgbClr val="FFFFFF"/>
                  </a:solidFill>
                  <a:latin typeface="여기어때 잘난체 OTF" panose="020B0600000101010101" pitchFamily="34" charset="-127"/>
                  <a:cs typeface="Gmarket Sans Bold" pitchFamily="34" charset="0"/>
                </a:rPr>
                <a:t>WEIT</a:t>
              </a:r>
              <a:endParaRPr lang="en-US" dirty="0"/>
            </a:p>
          </p:txBody>
        </p:sp>
      </p:grpSp>
      <p:grpSp>
        <p:nvGrpSpPr>
          <p:cNvPr id="1006" name="그룹 1006"/>
          <p:cNvGrpSpPr/>
          <p:nvPr/>
        </p:nvGrpSpPr>
        <p:grpSpPr>
          <a:xfrm>
            <a:off x="15101894" y="3347281"/>
            <a:ext cx="2084715" cy="2765965"/>
            <a:chOff x="15101894" y="3347281"/>
            <a:chExt cx="2084715" cy="276596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101894" y="3347281"/>
              <a:ext cx="2084715" cy="2765965"/>
            </a:xfrm>
            <a:prstGeom prst="rect">
              <a:avLst/>
            </a:prstGeom>
          </p:spPr>
        </p:pic>
      </p:grpSp>
      <p:sp>
        <p:nvSpPr>
          <p:cNvPr id="22" name="Object 22"/>
          <p:cNvSpPr txBox="1"/>
          <p:nvPr/>
        </p:nvSpPr>
        <p:spPr>
          <a:xfrm>
            <a:off x="673105" y="1484057"/>
            <a:ext cx="14571574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600" dirty="0">
                <a:solidFill>
                  <a:srgbClr val="FFFFFF"/>
                </a:solidFill>
                <a:latin typeface="여기어때 잘난체 OTF" panose="020B0600000101010101" pitchFamily="34" charset="-127"/>
                <a:cs typeface="Gmarket Sans Medium" pitchFamily="34" charset="0"/>
              </a:rPr>
              <a:t>서울시 1인 가구 취약점 분석 및 지원체계 모색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149CCE7-8B35-E635-5207-8E4233F9AF45}"/>
              </a:ext>
            </a:extLst>
          </p:cNvPr>
          <p:cNvSpPr txBox="1"/>
          <p:nvPr/>
        </p:nvSpPr>
        <p:spPr>
          <a:xfrm>
            <a:off x="6019800" y="4229100"/>
            <a:ext cx="447437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600" dirty="0">
                <a:solidFill>
                  <a:schemeClr val="bg1"/>
                </a:solidFill>
              </a:rPr>
              <a:t>Q&amp;A</a:t>
            </a:r>
            <a:endParaRPr lang="ko-KR" altLang="en-US" sz="9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868106" y="4735368"/>
            <a:ext cx="10591071" cy="815573"/>
            <a:chOff x="12868106" y="4735368"/>
            <a:chExt cx="10591071" cy="81557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12868106" y="4735368"/>
              <a:ext cx="10591071" cy="81557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994355" y="386555"/>
            <a:ext cx="1740541" cy="14286"/>
            <a:chOff x="4994355" y="386555"/>
            <a:chExt cx="1740541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4994355" y="386555"/>
              <a:ext cx="1740541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520431" y="1237454"/>
            <a:ext cx="19034717" cy="35714"/>
            <a:chOff x="-520431" y="1237454"/>
            <a:chExt cx="19034717" cy="35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520431" y="1237454"/>
              <a:ext cx="19034717" cy="35714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15275565" y="4975160"/>
            <a:ext cx="2165829" cy="2616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100" dirty="0">
                <a:solidFill>
                  <a:srgbClr val="F0F0F0"/>
                </a:solidFill>
                <a:latin typeface="여기어때 잘난체 OTF" panose="020B0600000101010101" pitchFamily="34" charset="-127"/>
                <a:cs typeface="Gmarket Sans Bold" pitchFamily="34" charset="0"/>
              </a:rPr>
              <a:t>19-1103 TCX</a:t>
            </a:r>
            <a:endParaRPr lang="en-US" dirty="0"/>
          </a:p>
        </p:txBody>
      </p:sp>
      <p:grpSp>
        <p:nvGrpSpPr>
          <p:cNvPr id="1004" name="그룹 1004"/>
          <p:cNvGrpSpPr/>
          <p:nvPr/>
        </p:nvGrpSpPr>
        <p:grpSpPr>
          <a:xfrm>
            <a:off x="3117915" y="3328187"/>
            <a:ext cx="10997918" cy="6130442"/>
            <a:chOff x="3117915" y="3328187"/>
            <a:chExt cx="10997918" cy="6130442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4706067" y="3328187"/>
              <a:ext cx="3727271" cy="6130442"/>
              <a:chOff x="4706067" y="3328187"/>
              <a:chExt cx="3727271" cy="6130442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4706067" y="3328187"/>
                <a:ext cx="3727271" cy="6130442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4921446" y="6778738"/>
              <a:ext cx="4467853" cy="2363369"/>
              <a:chOff x="4921446" y="6778738"/>
              <a:chExt cx="4467853" cy="2363369"/>
            </a:xfrm>
          </p:grpSpPr>
          <p:grpSp>
            <p:nvGrpSpPr>
              <p:cNvPr id="1007" name="그룹 1007"/>
              <p:cNvGrpSpPr/>
              <p:nvPr/>
            </p:nvGrpSpPr>
            <p:grpSpPr>
              <a:xfrm>
                <a:off x="4921446" y="6778738"/>
                <a:ext cx="3296513" cy="2363369"/>
                <a:chOff x="4921446" y="6778738"/>
                <a:chExt cx="3296513" cy="2363369"/>
              </a:xfrm>
            </p:grpSpPr>
            <p:pic>
              <p:nvPicPr>
                <p:cNvPr id="18" name="Object 17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4921446" y="6778738"/>
                  <a:ext cx="3296513" cy="2363369"/>
                </a:xfrm>
                <a:prstGeom prst="rect">
                  <a:avLst/>
                </a:prstGeom>
              </p:spPr>
            </p:pic>
          </p:grpSp>
          <p:sp>
            <p:nvSpPr>
              <p:cNvPr id="20" name="Object 20"/>
              <p:cNvSpPr txBox="1"/>
              <p:nvPr/>
            </p:nvSpPr>
            <p:spPr>
              <a:xfrm>
                <a:off x="5159904" y="7140760"/>
                <a:ext cx="4229395" cy="1661993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r>
                  <a:rPr lang="en-US" sz="3400" dirty="0">
                    <a:solidFill>
                      <a:srgbClr val="F0F0F0"/>
                    </a:solidFill>
                    <a:latin typeface="여기어때 잘난체 OTF" panose="020B0600000101010101" pitchFamily="34" charset="-127"/>
                    <a:cs typeface="Gmarket Sans Bold" pitchFamily="34" charset="0"/>
                  </a:rPr>
                  <a:t>국가와 </a:t>
                </a:r>
                <a:r>
                  <a:rPr lang="en-US" sz="3400" dirty="0" err="1">
                    <a:solidFill>
                      <a:srgbClr val="F0F0F0"/>
                    </a:solidFill>
                    <a:latin typeface="여기어때 잘난체 OTF" panose="020B0600000101010101" pitchFamily="34" charset="-127"/>
                    <a:cs typeface="Gmarket Sans Bold" pitchFamily="34" charset="0"/>
                  </a:rPr>
                  <a:t>사회가</a:t>
                </a:r>
                <a:r>
                  <a:rPr lang="en-US" sz="3400" dirty="0">
                    <a:solidFill>
                      <a:srgbClr val="F0F0F0"/>
                    </a:solidFill>
                    <a:latin typeface="여기어때 잘난체 OTF" panose="020B0600000101010101" pitchFamily="34" charset="-127"/>
                    <a:cs typeface="Gmarket Sans Bold" pitchFamily="34" charset="0"/>
                  </a:rPr>
                  <a:t> </a:t>
                </a:r>
              </a:p>
              <a:p>
                <a:r>
                  <a:rPr lang="en-US" sz="3400" dirty="0" err="1">
                    <a:solidFill>
                      <a:srgbClr val="F0F0F0"/>
                    </a:solidFill>
                    <a:latin typeface="여기어때 잘난체 OTF" panose="020B0600000101010101" pitchFamily="34" charset="-127"/>
                    <a:cs typeface="Gmarket Sans Bold" pitchFamily="34" charset="0"/>
                  </a:rPr>
                  <a:t>분담하도록</a:t>
                </a:r>
                <a:r>
                  <a:rPr lang="en-US" sz="3400" dirty="0">
                    <a:solidFill>
                      <a:srgbClr val="F0F0F0"/>
                    </a:solidFill>
                    <a:latin typeface="여기어때 잘난체 OTF" panose="020B0600000101010101" pitchFamily="34" charset="-127"/>
                    <a:cs typeface="Gmarket Sans Bold" pitchFamily="34" charset="0"/>
                  </a:rPr>
                  <a:t> </a:t>
                </a:r>
              </a:p>
              <a:p>
                <a:r>
                  <a:rPr lang="en-US" sz="3400" dirty="0">
                    <a:solidFill>
                      <a:srgbClr val="F0F0F0"/>
                    </a:solidFill>
                    <a:latin typeface="여기어때 잘난체 OTF" panose="020B0600000101010101" pitchFamily="34" charset="-127"/>
                    <a:cs typeface="Gmarket Sans Bold" pitchFamily="34" charset="0"/>
                  </a:rPr>
                  <a:t>요구되어짐.</a:t>
                </a:r>
                <a:endParaRPr lang="en-US" dirty="0"/>
              </a:p>
            </p:txBody>
          </p:sp>
        </p:grpSp>
        <p:sp>
          <p:nvSpPr>
            <p:cNvPr id="22" name="Object 22"/>
            <p:cNvSpPr txBox="1"/>
            <p:nvPr/>
          </p:nvSpPr>
          <p:spPr>
            <a:xfrm>
              <a:off x="3117915" y="5178880"/>
              <a:ext cx="6991096" cy="83099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1600" dirty="0">
                  <a:solidFill>
                    <a:srgbClr val="1A1A1A"/>
                  </a:solidFill>
                  <a:latin typeface="여기어때 잘난체 OTF" panose="020B0600000101010101" pitchFamily="34" charset="-127"/>
                  <a:cs typeface="Gmarket Sans Light" pitchFamily="34" charset="0"/>
                </a:rPr>
                <a:t>전통적 형태의 가족을 </a:t>
              </a:r>
            </a:p>
            <a:p>
              <a:pPr algn="ctr"/>
              <a:r>
                <a:rPr lang="en-US" sz="1600" dirty="0">
                  <a:solidFill>
                    <a:srgbClr val="1A1A1A"/>
                  </a:solidFill>
                  <a:latin typeface="여기어때 잘난체 OTF" panose="020B0600000101010101" pitchFamily="34" charset="-127"/>
                  <a:cs typeface="Gmarket Sans Light" pitchFamily="34" charset="0"/>
                </a:rPr>
                <a:t>정책대상의 기본단위로 설계된 </a:t>
              </a:r>
            </a:p>
            <a:p>
              <a:pPr algn="ctr"/>
              <a:r>
                <a:rPr lang="en-US" sz="1600" dirty="0">
                  <a:solidFill>
                    <a:srgbClr val="1A1A1A"/>
                  </a:solidFill>
                  <a:latin typeface="여기어때 잘난체 OTF" panose="020B0600000101010101" pitchFamily="34" charset="-127"/>
                  <a:cs typeface="Gmarket Sans Light" pitchFamily="34" charset="0"/>
                </a:rPr>
                <a:t>현행 사회보장체계에 대한 변화 필요</a:t>
              </a:r>
              <a:endParaRPr lang="en-US" dirty="0"/>
            </a:p>
          </p:txBody>
        </p:sp>
        <p:sp>
          <p:nvSpPr>
            <p:cNvPr id="23" name="Object 23"/>
            <p:cNvSpPr txBox="1"/>
            <p:nvPr/>
          </p:nvSpPr>
          <p:spPr>
            <a:xfrm>
              <a:off x="4972839" y="4634056"/>
              <a:ext cx="9142994" cy="44627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2300" dirty="0">
                  <a:solidFill>
                    <a:srgbClr val="2E67C6"/>
                  </a:solidFill>
                  <a:latin typeface="여기어때 잘난체 OTF" panose="020B0600000101010101" pitchFamily="34" charset="-127"/>
                  <a:cs typeface="Gmarket Sans Bold" pitchFamily="34" charset="0"/>
                </a:rPr>
                <a:t>- 돌봄과 보호의 기능</a:t>
              </a:r>
              <a:endParaRPr lang="en-US"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811293" y="393698"/>
            <a:ext cx="2449206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dirty="0">
                <a:solidFill>
                  <a:srgbClr val="2E67C6"/>
                </a:solidFill>
                <a:latin typeface="여기어때 잘난체 OTF" panose="020B0600000101010101" pitchFamily="34" charset="-127"/>
                <a:cs typeface="Gmarket Sans Bold" pitchFamily="34" charset="0"/>
              </a:rPr>
              <a:t>#1</a:t>
            </a:r>
            <a:endParaRPr lang="en-US" dirty="0"/>
          </a:p>
        </p:txBody>
      </p:sp>
      <p:sp>
        <p:nvSpPr>
          <p:cNvPr id="26" name="Object 26"/>
          <p:cNvSpPr txBox="1"/>
          <p:nvPr/>
        </p:nvSpPr>
        <p:spPr>
          <a:xfrm>
            <a:off x="1627696" y="393698"/>
            <a:ext cx="5757813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kern="0" spc="-100" dirty="0">
                <a:solidFill>
                  <a:srgbClr val="1A1A1A"/>
                </a:solidFill>
                <a:latin typeface="여기어때 잘난체 OTF" panose="020B0600000101010101" pitchFamily="34" charset="-127"/>
                <a:cs typeface="Gmarket Sans Bold" pitchFamily="34" charset="0"/>
              </a:rPr>
              <a:t>주제선정 배경</a:t>
            </a:r>
            <a:endParaRPr lang="en-US" dirty="0"/>
          </a:p>
        </p:txBody>
      </p:sp>
      <p:grpSp>
        <p:nvGrpSpPr>
          <p:cNvPr id="1008" name="그룹 1008"/>
          <p:cNvGrpSpPr/>
          <p:nvPr/>
        </p:nvGrpSpPr>
        <p:grpSpPr>
          <a:xfrm>
            <a:off x="1101421" y="6883971"/>
            <a:ext cx="7147215" cy="35714"/>
            <a:chOff x="1101421" y="6883971"/>
            <a:chExt cx="7147215" cy="35714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5400000">
              <a:off x="1101421" y="6883971"/>
              <a:ext cx="7147215" cy="35714"/>
            </a:xfrm>
            <a:prstGeom prst="rect">
              <a:avLst/>
            </a:prstGeom>
          </p:spPr>
        </p:pic>
      </p:grpSp>
      <p:sp>
        <p:nvSpPr>
          <p:cNvPr id="30" name="Object 30"/>
          <p:cNvSpPr txBox="1"/>
          <p:nvPr/>
        </p:nvSpPr>
        <p:spPr>
          <a:xfrm>
            <a:off x="9576956" y="748122"/>
            <a:ext cx="7840851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800" kern="0" spc="100" dirty="0">
                <a:solidFill>
                  <a:srgbClr val="2E67C6"/>
                </a:solidFill>
                <a:latin typeface="여기어때 잘난체 OTF" panose="020B0600000101010101" pitchFamily="34" charset="-127"/>
                <a:cs typeface="Gmarket Sans Bold" pitchFamily="34" charset="0"/>
              </a:rPr>
              <a:t>서울시 1인가구 취약점 분석 및 </a:t>
            </a:r>
            <a:r>
              <a:rPr lang="en-US" sz="1800" kern="0" spc="100" dirty="0" err="1">
                <a:solidFill>
                  <a:srgbClr val="2E67C6"/>
                </a:solidFill>
                <a:latin typeface="여기어때 잘난체 OTF" panose="020B0600000101010101" pitchFamily="34" charset="-127"/>
                <a:cs typeface="Gmarket Sans Bold" pitchFamily="34" charset="0"/>
              </a:rPr>
              <a:t>지원체계</a:t>
            </a:r>
            <a:r>
              <a:rPr lang="en-US" sz="1800" kern="0" spc="100" dirty="0">
                <a:solidFill>
                  <a:srgbClr val="2E67C6"/>
                </a:solidFill>
                <a:latin typeface="여기어때 잘난체 OTF" panose="020B0600000101010101" pitchFamily="34" charset="-127"/>
                <a:cs typeface="Gmarket Sans Bold" pitchFamily="34" charset="0"/>
              </a:rPr>
              <a:t> </a:t>
            </a:r>
            <a:r>
              <a:rPr lang="en-US" sz="1800" kern="0" spc="100" dirty="0" err="1">
                <a:solidFill>
                  <a:srgbClr val="2E67C6"/>
                </a:solidFill>
                <a:latin typeface="여기어때 잘난체 OTF" panose="020B0600000101010101" pitchFamily="34" charset="-127"/>
                <a:cs typeface="Gmarket Sans Bold" pitchFamily="34" charset="0"/>
              </a:rPr>
              <a:t>모색</a:t>
            </a:r>
            <a:endParaRPr lang="en-US" dirty="0"/>
          </a:p>
        </p:txBody>
      </p:sp>
      <p:sp>
        <p:nvSpPr>
          <p:cNvPr id="31" name="Object 31"/>
          <p:cNvSpPr txBox="1"/>
          <p:nvPr/>
        </p:nvSpPr>
        <p:spPr>
          <a:xfrm>
            <a:off x="4719611" y="2100822"/>
            <a:ext cx="15184275" cy="9848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800" kern="0" spc="-200" dirty="0">
                <a:solidFill>
                  <a:srgbClr val="000000"/>
                </a:solidFill>
                <a:latin typeface="여기어때 잘난체 OTF" panose="020B0600000101010101" pitchFamily="34" charset="-127"/>
                <a:cs typeface="Gmarket Sans Bold" pitchFamily="34" charset="0"/>
              </a:rPr>
              <a:t>빠르게 증가하는 1인 가구</a:t>
            </a:r>
            <a:endParaRPr lang="en-US" dirty="0"/>
          </a:p>
        </p:txBody>
      </p:sp>
      <p:grpSp>
        <p:nvGrpSpPr>
          <p:cNvPr id="1009" name="그룹 1009"/>
          <p:cNvGrpSpPr/>
          <p:nvPr/>
        </p:nvGrpSpPr>
        <p:grpSpPr>
          <a:xfrm>
            <a:off x="6651891" y="3213089"/>
            <a:ext cx="7684573" cy="6130442"/>
            <a:chOff x="6651891" y="3213089"/>
            <a:chExt cx="7684573" cy="6130442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8455688" y="3213089"/>
              <a:ext cx="3901515" cy="6130442"/>
              <a:chOff x="8455688" y="3213089"/>
              <a:chExt cx="3901515" cy="6130442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455688" y="3213089"/>
                <a:ext cx="3901515" cy="6130442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8685034" y="6661279"/>
              <a:ext cx="3515789" cy="2365729"/>
              <a:chOff x="8685034" y="6661279"/>
              <a:chExt cx="3515789" cy="2365729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8685034" y="6661279"/>
                <a:ext cx="3515789" cy="2365729"/>
              </a:xfrm>
              <a:prstGeom prst="rect">
                <a:avLst/>
              </a:prstGeom>
            </p:spPr>
          </p:pic>
        </p:grpSp>
        <p:sp>
          <p:nvSpPr>
            <p:cNvPr id="39" name="Object 39"/>
            <p:cNvSpPr txBox="1"/>
            <p:nvPr/>
          </p:nvSpPr>
          <p:spPr>
            <a:xfrm>
              <a:off x="8606809" y="4920355"/>
              <a:ext cx="3837751" cy="33855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1600" dirty="0">
                  <a:solidFill>
                    <a:srgbClr val="1A1A1A"/>
                  </a:solidFill>
                  <a:latin typeface="여기어때 잘난체 OTF" panose="020B0600000101010101" pitchFamily="34" charset="-127"/>
                  <a:cs typeface="Gmarket Sans Light" pitchFamily="34" charset="0"/>
                </a:rPr>
                <a:t>1인 가구에 대한 대응정책</a:t>
              </a:r>
              <a:endParaRPr lang="en-US" dirty="0"/>
            </a:p>
          </p:txBody>
        </p:sp>
        <p:grpSp>
          <p:nvGrpSpPr>
            <p:cNvPr id="1012" name="그룹 1012"/>
            <p:cNvGrpSpPr/>
            <p:nvPr/>
          </p:nvGrpSpPr>
          <p:grpSpPr>
            <a:xfrm>
              <a:off x="11133939" y="6406937"/>
              <a:ext cx="758562" cy="758562"/>
              <a:chOff x="11133939" y="6406937"/>
              <a:chExt cx="758562" cy="758562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1133939" y="6406937"/>
                <a:ext cx="758562" cy="758562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10174447" y="4215708"/>
              <a:ext cx="1630487" cy="761905"/>
              <a:chOff x="10174447" y="4215708"/>
              <a:chExt cx="1630487" cy="761905"/>
            </a:xfrm>
          </p:grpSpPr>
          <p:grpSp>
            <p:nvGrpSpPr>
              <p:cNvPr id="1014" name="그룹 1014"/>
              <p:cNvGrpSpPr/>
              <p:nvPr/>
            </p:nvGrpSpPr>
            <p:grpSpPr>
              <a:xfrm>
                <a:off x="10174447" y="4215708"/>
                <a:ext cx="758562" cy="758562"/>
                <a:chOff x="10174447" y="4215708"/>
                <a:chExt cx="758562" cy="758562"/>
              </a:xfrm>
            </p:grpSpPr>
            <p:pic>
              <p:nvPicPr>
                <p:cNvPr id="45" name="Object 44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>
                  <a:off x="10174447" y="4215708"/>
                  <a:ext cx="758562" cy="758562"/>
                </a:xfrm>
                <a:prstGeom prst="rect">
                  <a:avLst/>
                </a:prstGeom>
              </p:spPr>
            </p:pic>
          </p:grpSp>
          <p:grpSp>
            <p:nvGrpSpPr>
              <p:cNvPr id="1015" name="그룹 1015"/>
              <p:cNvGrpSpPr/>
              <p:nvPr/>
            </p:nvGrpSpPr>
            <p:grpSpPr>
              <a:xfrm>
                <a:off x="10587563" y="4215708"/>
                <a:ext cx="758562" cy="758562"/>
                <a:chOff x="10587563" y="4215708"/>
                <a:chExt cx="758562" cy="758562"/>
              </a:xfrm>
            </p:grpSpPr>
            <p:pic>
              <p:nvPicPr>
                <p:cNvPr id="48" name="Object 47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>
                  <a:off x="10587563" y="4215708"/>
                  <a:ext cx="758562" cy="758562"/>
                </a:xfrm>
                <a:prstGeom prst="rect">
                  <a:avLst/>
                </a:prstGeom>
              </p:spPr>
            </p:pic>
          </p:grpSp>
          <p:grpSp>
            <p:nvGrpSpPr>
              <p:cNvPr id="1016" name="그룹 1016"/>
              <p:cNvGrpSpPr/>
              <p:nvPr/>
            </p:nvGrpSpPr>
            <p:grpSpPr>
              <a:xfrm>
                <a:off x="11043030" y="4215708"/>
                <a:ext cx="758562" cy="758562"/>
                <a:chOff x="11043030" y="4215708"/>
                <a:chExt cx="758562" cy="758562"/>
              </a:xfrm>
            </p:grpSpPr>
            <p:pic>
              <p:nvPicPr>
                <p:cNvPr id="51" name="Object 50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>
                  <a:off x="11043030" y="4215708"/>
                  <a:ext cx="758562" cy="758562"/>
                </a:xfrm>
                <a:prstGeom prst="rect">
                  <a:avLst/>
                </a:prstGeom>
              </p:spPr>
            </p:pic>
          </p:grpSp>
        </p:grpSp>
        <p:sp>
          <p:nvSpPr>
            <p:cNvPr id="54" name="Object 54"/>
            <p:cNvSpPr txBox="1"/>
            <p:nvPr/>
          </p:nvSpPr>
          <p:spPr>
            <a:xfrm>
              <a:off x="8755607" y="4435593"/>
              <a:ext cx="4906452" cy="178510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2300" dirty="0">
                  <a:solidFill>
                    <a:srgbClr val="2E67C6"/>
                  </a:solidFill>
                  <a:latin typeface="여기어때 잘난체 OTF" panose="020B0600000101010101" pitchFamily="34" charset="-127"/>
                  <a:cs typeface="Gmarket Sans Bold" pitchFamily="34" charset="0"/>
                </a:rPr>
                <a:t>- 선진국 </a:t>
              </a:r>
            </a:p>
            <a:p>
              <a:endParaRPr lang="en-US" sz="2300" dirty="0">
                <a:solidFill>
                  <a:srgbClr val="2E67C6"/>
                </a:solidFill>
                <a:latin typeface="여기어때 잘난체 OTF" panose="020B0600000101010101" pitchFamily="34" charset="-127"/>
                <a:cs typeface="Gmarket Sans Bold" pitchFamily="34" charset="0"/>
              </a:endParaRPr>
            </a:p>
            <a:p>
              <a:endParaRPr lang="en-US" sz="2300" dirty="0">
                <a:solidFill>
                  <a:srgbClr val="2E67C6"/>
                </a:solidFill>
                <a:latin typeface="여기어때 잘난체 OTF" panose="020B0600000101010101" pitchFamily="34" charset="-127"/>
                <a:cs typeface="Gmarket Sans Bold" pitchFamily="34" charset="0"/>
              </a:endParaRPr>
            </a:p>
            <a:p>
              <a:r>
                <a:rPr lang="en-US" sz="2300" dirty="0">
                  <a:solidFill>
                    <a:srgbClr val="2E67C6"/>
                  </a:solidFill>
                  <a:latin typeface="여기어때 잘난체 OTF" panose="020B0600000101010101" pitchFamily="34" charset="-127"/>
                  <a:cs typeface="Gmarket Sans Bold" pitchFamily="34" charset="0"/>
                </a:rPr>
                <a:t>- 우리나라</a:t>
              </a:r>
            </a:p>
            <a:p>
              <a:endParaRPr lang="en-US" dirty="0"/>
            </a:p>
          </p:txBody>
        </p:sp>
        <p:sp>
          <p:nvSpPr>
            <p:cNvPr id="55" name="Object 55"/>
            <p:cNvSpPr txBox="1"/>
            <p:nvPr/>
          </p:nvSpPr>
          <p:spPr>
            <a:xfrm>
              <a:off x="6651891" y="5910699"/>
              <a:ext cx="7684573" cy="58477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1600" dirty="0">
                  <a:solidFill>
                    <a:srgbClr val="1A1A1A"/>
                  </a:solidFill>
                  <a:latin typeface="여기어때 잘난체 OTF" panose="020B0600000101010101" pitchFamily="34" charset="-127"/>
                  <a:cs typeface="Gmarket Sans Light" pitchFamily="34" charset="0"/>
                </a:rPr>
                <a:t>3~4인으로 구성된 전통적 가족을 </a:t>
              </a:r>
            </a:p>
            <a:p>
              <a:pPr algn="ctr"/>
              <a:r>
                <a:rPr lang="en-US" sz="1600" dirty="0">
                  <a:solidFill>
                    <a:srgbClr val="1A1A1A"/>
                  </a:solidFill>
                  <a:latin typeface="여기어때 잘난체 OTF" panose="020B0600000101010101" pitchFamily="34" charset="-127"/>
                  <a:cs typeface="Gmarket Sans Light" pitchFamily="34" charset="0"/>
                </a:rPr>
                <a:t>상정하여 설계</a:t>
              </a:r>
              <a:endParaRPr lang="en-US" dirty="0"/>
            </a:p>
          </p:txBody>
        </p:sp>
        <p:sp>
          <p:nvSpPr>
            <p:cNvPr id="56" name="Object 56"/>
            <p:cNvSpPr txBox="1"/>
            <p:nvPr/>
          </p:nvSpPr>
          <p:spPr>
            <a:xfrm>
              <a:off x="8843176" y="7025393"/>
              <a:ext cx="5271040" cy="206210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3200" dirty="0">
                  <a:solidFill>
                    <a:srgbClr val="8094CB"/>
                  </a:solidFill>
                  <a:latin typeface="여기어때 잘난체 OTF" panose="020B0600000101010101" pitchFamily="34" charset="-127"/>
                  <a:cs typeface="Gmarket Sans Bold" pitchFamily="34" charset="0"/>
                </a:rPr>
                <a:t>1인 </a:t>
              </a:r>
              <a:r>
                <a:rPr lang="en-US" sz="3200" dirty="0" err="1">
                  <a:solidFill>
                    <a:srgbClr val="8094CB"/>
                  </a:solidFill>
                  <a:latin typeface="여기어때 잘난체 OTF" panose="020B0600000101010101" pitchFamily="34" charset="-127"/>
                  <a:cs typeface="Gmarket Sans Bold" pitchFamily="34" charset="0"/>
                </a:rPr>
                <a:t>가구는</a:t>
              </a:r>
              <a:r>
                <a:rPr lang="en-US" sz="3200" dirty="0">
                  <a:solidFill>
                    <a:srgbClr val="8094CB"/>
                  </a:solidFill>
                  <a:latin typeface="여기어때 잘난체 OTF" panose="020B0600000101010101" pitchFamily="34" charset="-127"/>
                  <a:cs typeface="Gmarket Sans Bold" pitchFamily="34" charset="0"/>
                </a:rPr>
                <a:t> </a:t>
              </a:r>
            </a:p>
            <a:p>
              <a:r>
                <a:rPr lang="en-US" sz="3200" dirty="0" err="1">
                  <a:solidFill>
                    <a:srgbClr val="8094CB"/>
                  </a:solidFill>
                  <a:latin typeface="여기어때 잘난체 OTF" panose="020B0600000101010101" pitchFamily="34" charset="-127"/>
                  <a:cs typeface="Gmarket Sans Bold" pitchFamily="34" charset="0"/>
                </a:rPr>
                <a:t>법제도의</a:t>
              </a:r>
              <a:r>
                <a:rPr lang="en-US" sz="3200" dirty="0">
                  <a:solidFill>
                    <a:srgbClr val="8094CB"/>
                  </a:solidFill>
                  <a:latin typeface="여기어때 잘난체 OTF" panose="020B0600000101010101" pitchFamily="34" charset="-127"/>
                  <a:cs typeface="Gmarket Sans Bold" pitchFamily="34" charset="0"/>
                </a:rPr>
                <a:t> </a:t>
              </a:r>
            </a:p>
            <a:p>
              <a:r>
                <a:rPr lang="en-US" sz="3200" dirty="0" err="1">
                  <a:solidFill>
                    <a:srgbClr val="8094CB"/>
                  </a:solidFill>
                  <a:latin typeface="여기어때 잘난체 OTF" panose="020B0600000101010101" pitchFamily="34" charset="-127"/>
                  <a:cs typeface="Gmarket Sans Bold" pitchFamily="34" charset="0"/>
                </a:rPr>
                <a:t>사각지대에</a:t>
              </a:r>
              <a:r>
                <a:rPr lang="en-US" sz="3200" dirty="0">
                  <a:solidFill>
                    <a:srgbClr val="8094CB"/>
                  </a:solidFill>
                  <a:latin typeface="여기어때 잘난체 OTF" panose="020B0600000101010101" pitchFamily="34" charset="-127"/>
                  <a:cs typeface="Gmarket Sans Bold" pitchFamily="34" charset="0"/>
                </a:rPr>
                <a:t> </a:t>
              </a:r>
            </a:p>
            <a:p>
              <a:r>
                <a:rPr lang="en-US" sz="3200" dirty="0" err="1">
                  <a:solidFill>
                    <a:srgbClr val="8094CB"/>
                  </a:solidFill>
                  <a:latin typeface="여기어때 잘난체 OTF" panose="020B0600000101010101" pitchFamily="34" charset="-127"/>
                  <a:cs typeface="Gmarket Sans Bold" pitchFamily="34" charset="0"/>
                </a:rPr>
                <a:t>노출되어짐</a:t>
              </a:r>
              <a:r>
                <a:rPr lang="en-US" sz="3200" dirty="0">
                  <a:solidFill>
                    <a:srgbClr val="8094CB"/>
                  </a:solidFill>
                  <a:latin typeface="여기어때 잘난체 OTF" panose="020B0600000101010101" pitchFamily="34" charset="-127"/>
                  <a:cs typeface="Gmarket Sans Bold" pitchFamily="34" charset="0"/>
                </a:rPr>
                <a:t>.</a:t>
              </a:r>
              <a:endParaRPr lang="en-US" dirty="0"/>
            </a:p>
          </p:txBody>
        </p:sp>
      </p:grpSp>
      <p:grpSp>
        <p:nvGrpSpPr>
          <p:cNvPr id="1017" name="그룹 1017"/>
          <p:cNvGrpSpPr/>
          <p:nvPr/>
        </p:nvGrpSpPr>
        <p:grpSpPr>
          <a:xfrm>
            <a:off x="12381807" y="3203003"/>
            <a:ext cx="4224450" cy="6130442"/>
            <a:chOff x="12381807" y="3203003"/>
            <a:chExt cx="4224450" cy="6130442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12381807" y="3203003"/>
              <a:ext cx="3983424" cy="6130442"/>
              <a:chOff x="12381807" y="3203003"/>
              <a:chExt cx="3983424" cy="6130442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2381807" y="3203003"/>
                <a:ext cx="3983424" cy="6130442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2606632" y="6653553"/>
              <a:ext cx="3578432" cy="2363369"/>
              <a:chOff x="12606632" y="6653553"/>
              <a:chExt cx="3578432" cy="2363369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2606632" y="6653553"/>
                <a:ext cx="3578432" cy="2363369"/>
              </a:xfrm>
              <a:prstGeom prst="rect">
                <a:avLst/>
              </a:prstGeom>
            </p:spPr>
          </p:pic>
        </p:grpSp>
        <p:sp>
          <p:nvSpPr>
            <p:cNvPr id="65" name="Object 65"/>
            <p:cNvSpPr txBox="1"/>
            <p:nvPr/>
          </p:nvSpPr>
          <p:spPr>
            <a:xfrm>
              <a:off x="12758546" y="7252446"/>
              <a:ext cx="3847711" cy="113877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3400" dirty="0">
                  <a:solidFill>
                    <a:srgbClr val="F0F0F0"/>
                  </a:solidFill>
                  <a:latin typeface="여기어때 잘난체 OTF" panose="020B0600000101010101" pitchFamily="34" charset="-127"/>
                  <a:cs typeface="Gmarket Sans Bold" pitchFamily="34" charset="0"/>
                </a:rPr>
                <a:t>1인 가구의</a:t>
              </a:r>
            </a:p>
            <a:p>
              <a:r>
                <a:rPr lang="en-US" sz="3400" dirty="0">
                  <a:solidFill>
                    <a:srgbClr val="F0F0F0"/>
                  </a:solidFill>
                  <a:latin typeface="여기어때 잘난체 OTF" panose="020B0600000101010101" pitchFamily="34" charset="-127"/>
                  <a:cs typeface="Gmarket Sans Bold" pitchFamily="34" charset="0"/>
                </a:rPr>
                <a:t>양극화 심화</a:t>
              </a:r>
              <a:endParaRPr lang="en-US" dirty="0"/>
            </a:p>
          </p:txBody>
        </p:sp>
        <p:sp>
          <p:nvSpPr>
            <p:cNvPr id="66" name="Object 66"/>
            <p:cNvSpPr txBox="1"/>
            <p:nvPr/>
          </p:nvSpPr>
          <p:spPr>
            <a:xfrm>
              <a:off x="12775697" y="6268224"/>
              <a:ext cx="3240300" cy="33855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1600" dirty="0">
                  <a:solidFill>
                    <a:srgbClr val="1A1A1A"/>
                  </a:solidFill>
                  <a:latin typeface="여기어때 잘난체 OTF" panose="020B0600000101010101" pitchFamily="34" charset="-127"/>
                  <a:cs typeface="Gmarket Sans Light" pitchFamily="34" charset="0"/>
                </a:rPr>
                <a:t>정책적 대응 필요</a:t>
              </a:r>
              <a:endParaRPr lang="en-US" dirty="0"/>
            </a:p>
          </p:txBody>
        </p:sp>
        <p:grpSp>
          <p:nvGrpSpPr>
            <p:cNvPr id="1020" name="그룹 1020"/>
            <p:cNvGrpSpPr/>
            <p:nvPr/>
          </p:nvGrpSpPr>
          <p:grpSpPr>
            <a:xfrm>
              <a:off x="13219055" y="3973516"/>
              <a:ext cx="2055992" cy="2055992"/>
              <a:chOff x="13219055" y="3973516"/>
              <a:chExt cx="2055992" cy="2055992"/>
            </a:xfrm>
          </p:grpSpPr>
          <p:pic>
            <p:nvPicPr>
              <p:cNvPr id="68" name="Object 67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3219055" y="3973516"/>
                <a:ext cx="2055992" cy="2055992"/>
              </a:xfrm>
              <a:prstGeom prst="rect">
                <a:avLst/>
              </a:prstGeom>
            </p:spPr>
          </p:pic>
        </p:grpSp>
      </p:grpSp>
      <p:grpSp>
        <p:nvGrpSpPr>
          <p:cNvPr id="1021" name="그룹 1021"/>
          <p:cNvGrpSpPr/>
          <p:nvPr/>
        </p:nvGrpSpPr>
        <p:grpSpPr>
          <a:xfrm>
            <a:off x="5381462" y="6258208"/>
            <a:ext cx="6164080" cy="35714"/>
            <a:chOff x="5381462" y="6258208"/>
            <a:chExt cx="6164080" cy="35714"/>
          </a:xfrm>
        </p:grpSpPr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5400000">
              <a:off x="5381462" y="6258208"/>
              <a:ext cx="6164080" cy="35714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8645708" y="6957159"/>
            <a:ext cx="7472197" cy="35714"/>
            <a:chOff x="8645708" y="6957159"/>
            <a:chExt cx="7472197" cy="35714"/>
          </a:xfrm>
        </p:grpSpPr>
        <p:pic>
          <p:nvPicPr>
            <p:cNvPr id="75" name="Object 74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5400000">
              <a:off x="8645708" y="6957159"/>
              <a:ext cx="7472197" cy="35714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126817" y="3443285"/>
            <a:ext cx="18454136" cy="5900246"/>
            <a:chOff x="126817" y="3443285"/>
            <a:chExt cx="18454136" cy="5900246"/>
          </a:xfrm>
        </p:grpSpPr>
        <p:grpSp>
          <p:nvGrpSpPr>
            <p:cNvPr id="1024" name="그룹 1024"/>
            <p:cNvGrpSpPr/>
            <p:nvPr/>
          </p:nvGrpSpPr>
          <p:grpSpPr>
            <a:xfrm>
              <a:off x="126817" y="3443285"/>
              <a:ext cx="4586353" cy="5897026"/>
              <a:chOff x="126817" y="3443285"/>
              <a:chExt cx="4586353" cy="5897026"/>
            </a:xfrm>
          </p:grpSpPr>
          <p:pic>
            <p:nvPicPr>
              <p:cNvPr id="79" name="Object 78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26817" y="3443285"/>
                <a:ext cx="4586353" cy="5897026"/>
              </a:xfrm>
              <a:prstGeom prst="rect">
                <a:avLst/>
              </a:prstGeom>
            </p:spPr>
          </p:pic>
        </p:grpSp>
        <p:sp>
          <p:nvSpPr>
            <p:cNvPr id="81" name="Object 81"/>
            <p:cNvSpPr txBox="1"/>
            <p:nvPr/>
          </p:nvSpPr>
          <p:spPr>
            <a:xfrm>
              <a:off x="1313591" y="4383391"/>
              <a:ext cx="3811755" cy="36933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800" dirty="0">
                  <a:solidFill>
                    <a:srgbClr val="FFFFFF"/>
                  </a:solidFill>
                  <a:latin typeface="여기어때 잘난체 OTF" panose="020B0600000101010101" pitchFamily="34" charset="-127"/>
                  <a:cs typeface="Gmarket Sans Medium" pitchFamily="34" charset="0"/>
                </a:rPr>
                <a:t>미혼율 및 이혼율 증가</a:t>
              </a:r>
              <a:endParaRPr lang="en-US" dirty="0"/>
            </a:p>
          </p:txBody>
        </p:sp>
        <p:sp>
          <p:nvSpPr>
            <p:cNvPr id="82" name="Object 82"/>
            <p:cNvSpPr txBox="1"/>
            <p:nvPr/>
          </p:nvSpPr>
          <p:spPr>
            <a:xfrm>
              <a:off x="1355779" y="5613517"/>
              <a:ext cx="4359315" cy="36933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800" dirty="0">
                  <a:solidFill>
                    <a:srgbClr val="FFFFFF"/>
                  </a:solidFill>
                  <a:latin typeface="여기어때 잘난체 OTF" panose="020B0600000101010101" pitchFamily="34" charset="-127"/>
                  <a:cs typeface="Gmarket Sans Medium" pitchFamily="34" charset="0"/>
                </a:rPr>
                <a:t>혼밥, 혼술과 같은 단어 등장</a:t>
              </a:r>
              <a:endParaRPr lang="en-US" dirty="0"/>
            </a:p>
          </p:txBody>
        </p:sp>
        <p:sp>
          <p:nvSpPr>
            <p:cNvPr id="83" name="Object 83"/>
            <p:cNvSpPr txBox="1"/>
            <p:nvPr/>
          </p:nvSpPr>
          <p:spPr>
            <a:xfrm>
              <a:off x="1516464" y="8551292"/>
              <a:ext cx="2410058" cy="36933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800" dirty="0">
                  <a:solidFill>
                    <a:srgbClr val="FFFFFF"/>
                  </a:solidFill>
                  <a:latin typeface="여기어때 잘난체 OTF" panose="020B0600000101010101" pitchFamily="34" charset="-127"/>
                  <a:cs typeface="Gmarket Sans Medium" pitchFamily="34" charset="0"/>
                </a:rPr>
                <a:t>개인화</a:t>
              </a:r>
              <a:endParaRPr lang="en-US" dirty="0"/>
            </a:p>
          </p:txBody>
        </p:sp>
        <p:sp>
          <p:nvSpPr>
            <p:cNvPr id="84" name="Object 84"/>
            <p:cNvSpPr txBox="1"/>
            <p:nvPr/>
          </p:nvSpPr>
          <p:spPr>
            <a:xfrm>
              <a:off x="1694362" y="7065372"/>
              <a:ext cx="3811755" cy="36933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800" dirty="0">
                  <a:solidFill>
                    <a:srgbClr val="FFFFFF"/>
                  </a:solidFill>
                  <a:latin typeface="여기어때 잘난체 OTF" panose="020B0600000101010101" pitchFamily="34" charset="-127"/>
                  <a:cs typeface="Gmarket Sans Medium" pitchFamily="34" charset="0"/>
                </a:rPr>
                <a:t>전통적 가족구조의 변화</a:t>
              </a:r>
              <a:endParaRPr lang="en-US" dirty="0"/>
            </a:p>
          </p:txBody>
        </p:sp>
        <p:grpSp>
          <p:nvGrpSpPr>
            <p:cNvPr id="1025" name="그룹 1025"/>
            <p:cNvGrpSpPr/>
            <p:nvPr/>
          </p:nvGrpSpPr>
          <p:grpSpPr>
            <a:xfrm>
              <a:off x="853564" y="9251591"/>
              <a:ext cx="17727389" cy="91940"/>
              <a:chOff x="853564" y="9251591"/>
              <a:chExt cx="17727389" cy="91940"/>
            </a:xfrm>
          </p:grpSpPr>
          <p:pic>
            <p:nvPicPr>
              <p:cNvPr id="86" name="Object 85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53564" y="9251591"/>
                <a:ext cx="17727389" cy="91940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868106" y="4735368"/>
            <a:ext cx="10591071" cy="815573"/>
            <a:chOff x="12868106" y="4735368"/>
            <a:chExt cx="10591071" cy="81557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12868106" y="4735368"/>
              <a:ext cx="10591071" cy="81557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863872" y="4908978"/>
            <a:ext cx="3607522" cy="3607522"/>
            <a:chOff x="2863872" y="4908978"/>
            <a:chExt cx="3607522" cy="360752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63872" y="4908978"/>
              <a:ext cx="3607522" cy="360752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41698" y="5167551"/>
            <a:ext cx="6175441" cy="20036"/>
            <a:chOff x="1541698" y="5167551"/>
            <a:chExt cx="6175441" cy="2003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41698" y="5167551"/>
              <a:ext cx="6175441" cy="2003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74911" y="7225606"/>
            <a:ext cx="15473199" cy="20036"/>
            <a:chOff x="1474911" y="7225606"/>
            <a:chExt cx="15473199" cy="2003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74911" y="7225606"/>
              <a:ext cx="15473199" cy="2003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70966" y="6165716"/>
            <a:ext cx="6175441" cy="20036"/>
            <a:chOff x="470966" y="6165716"/>
            <a:chExt cx="6175441" cy="2003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470966" y="6165716"/>
              <a:ext cx="6175441" cy="2003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612431" y="6147906"/>
            <a:ext cx="6175441" cy="20036"/>
            <a:chOff x="2612431" y="6147906"/>
            <a:chExt cx="6175441" cy="2003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2612431" y="6147906"/>
              <a:ext cx="6175441" cy="2003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843054" y="6259208"/>
            <a:ext cx="5649160" cy="20036"/>
            <a:chOff x="1843054" y="6259208"/>
            <a:chExt cx="5649160" cy="2003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7260000">
              <a:off x="1843054" y="6259208"/>
              <a:ext cx="5649160" cy="2003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2283770" y="6294828"/>
            <a:ext cx="5649160" cy="20036"/>
            <a:chOff x="2283770" y="6294828"/>
            <a:chExt cx="5649160" cy="2003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7260000">
              <a:off x="2283770" y="6294828"/>
              <a:ext cx="5649160" cy="2003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409676" y="6458949"/>
            <a:ext cx="5649160" cy="20036"/>
            <a:chOff x="1409676" y="6458949"/>
            <a:chExt cx="5649160" cy="20036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3660000">
              <a:off x="1409676" y="6458949"/>
              <a:ext cx="5649160" cy="2003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691278" y="6112025"/>
            <a:ext cx="5690751" cy="20036"/>
            <a:chOff x="1691278" y="6112025"/>
            <a:chExt cx="5690751" cy="20036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3600000">
              <a:off x="1691278" y="6112025"/>
              <a:ext cx="5690751" cy="20036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2124230" y="6147906"/>
            <a:ext cx="6175441" cy="20036"/>
            <a:chOff x="2124230" y="6147906"/>
            <a:chExt cx="6175441" cy="20036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2124230" y="6147906"/>
              <a:ext cx="6175441" cy="20036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950847" y="6147906"/>
            <a:ext cx="6175441" cy="20036"/>
            <a:chOff x="950847" y="6147906"/>
            <a:chExt cx="6175441" cy="20036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950847" y="6147906"/>
              <a:ext cx="6175441" cy="20036"/>
            </a:xfrm>
            <a:prstGeom prst="rect">
              <a:avLst/>
            </a:prstGeom>
          </p:spPr>
        </p:pic>
      </p:grpSp>
      <p:sp>
        <p:nvSpPr>
          <p:cNvPr id="38" name="Object 38"/>
          <p:cNvSpPr txBox="1"/>
          <p:nvPr/>
        </p:nvSpPr>
        <p:spPr>
          <a:xfrm>
            <a:off x="7354937" y="3744424"/>
            <a:ext cx="6934121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600" dirty="0">
                <a:solidFill>
                  <a:srgbClr val="1A1A1A"/>
                </a:solidFill>
                <a:latin typeface="여기어때 잘난체 OTF" panose="020B0600000101010101" pitchFamily="34" charset="-127"/>
                <a:cs typeface="Gmarket Sans Light" pitchFamily="34" charset="0"/>
              </a:rPr>
              <a:t>사회보장 데이터</a:t>
            </a:r>
          </a:p>
          <a:p>
            <a:r>
              <a:rPr lang="en-US" sz="1600" dirty="0">
                <a:solidFill>
                  <a:srgbClr val="1A1A1A"/>
                </a:solidFill>
                <a:latin typeface="여기어때 잘난체 OTF" panose="020B0600000101010101" pitchFamily="34" charset="-127"/>
                <a:cs typeface="Gmarket Sans Light" pitchFamily="34" charset="0"/>
              </a:rPr>
              <a:t>  </a:t>
            </a:r>
          </a:p>
          <a:p>
            <a:r>
              <a:rPr lang="en-US" sz="1600" dirty="0">
                <a:solidFill>
                  <a:srgbClr val="1A1A1A"/>
                </a:solidFill>
                <a:latin typeface="여기어때 잘난체 OTF" panose="020B0600000101010101" pitchFamily="34" charset="-127"/>
                <a:cs typeface="Gmarket Sans Light" pitchFamily="34" charset="0"/>
              </a:rPr>
              <a:t>          마이크로 데이터</a:t>
            </a:r>
            <a:endParaRPr lang="en-US" dirty="0"/>
          </a:p>
        </p:txBody>
      </p:sp>
      <p:grpSp>
        <p:nvGrpSpPr>
          <p:cNvPr id="1013" name="그룹 1013"/>
          <p:cNvGrpSpPr/>
          <p:nvPr/>
        </p:nvGrpSpPr>
        <p:grpSpPr>
          <a:xfrm>
            <a:off x="-520431" y="1237454"/>
            <a:ext cx="19034717" cy="35714"/>
            <a:chOff x="-520431" y="1237454"/>
            <a:chExt cx="19034717" cy="35714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520431" y="1237454"/>
              <a:ext cx="19034717" cy="35714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4994355" y="386555"/>
            <a:ext cx="1740541" cy="14286"/>
            <a:chOff x="4994355" y="386555"/>
            <a:chExt cx="1740541" cy="14286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5400000">
              <a:off x="4994355" y="386555"/>
              <a:ext cx="1740541" cy="14286"/>
            </a:xfrm>
            <a:prstGeom prst="rect">
              <a:avLst/>
            </a:prstGeom>
          </p:spPr>
        </p:pic>
      </p:grpSp>
      <p:sp>
        <p:nvSpPr>
          <p:cNvPr id="45" name="Object 45"/>
          <p:cNvSpPr txBox="1"/>
          <p:nvPr/>
        </p:nvSpPr>
        <p:spPr>
          <a:xfrm>
            <a:off x="8969305" y="6651240"/>
            <a:ext cx="5560890" cy="44627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300" dirty="0">
                <a:solidFill>
                  <a:srgbClr val="2E67C6"/>
                </a:solidFill>
                <a:latin typeface="여기어때 잘난체 OTF" panose="020B0600000101010101" pitchFamily="34" charset="-127"/>
                <a:cs typeface="Gmarket Sans Bold" pitchFamily="34" charset="0"/>
              </a:rPr>
              <a:t>1인가구의 위험요소를 분석</a:t>
            </a:r>
            <a:endParaRPr lang="en-US" dirty="0"/>
          </a:p>
        </p:txBody>
      </p:sp>
      <p:sp>
        <p:nvSpPr>
          <p:cNvPr id="46" name="Object 46"/>
          <p:cNvSpPr txBox="1"/>
          <p:nvPr/>
        </p:nvSpPr>
        <p:spPr>
          <a:xfrm>
            <a:off x="8931209" y="7399091"/>
            <a:ext cx="7508602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600" dirty="0">
                <a:solidFill>
                  <a:srgbClr val="1A1A1A"/>
                </a:solidFill>
                <a:latin typeface="여기어때 잘난체 OTF" panose="020B0600000101010101" pitchFamily="34" charset="-127"/>
                <a:cs typeface="Gmarket Sans Light" pitchFamily="34" charset="0"/>
              </a:rPr>
              <a:t>사회적 고립 및 관계 단절로 인해 위기 상황에 놓인</a:t>
            </a:r>
            <a:endParaRPr lang="en-US" dirty="0"/>
          </a:p>
        </p:txBody>
      </p:sp>
      <p:sp>
        <p:nvSpPr>
          <p:cNvPr id="47" name="Object 47"/>
          <p:cNvSpPr txBox="1"/>
          <p:nvPr/>
        </p:nvSpPr>
        <p:spPr>
          <a:xfrm>
            <a:off x="8966178" y="7805197"/>
            <a:ext cx="8341666" cy="44627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300" dirty="0">
                <a:solidFill>
                  <a:srgbClr val="2E67C6"/>
                </a:solidFill>
                <a:latin typeface="여기어때 잘난체 OTF" panose="020B0600000101010101" pitchFamily="34" charset="-127"/>
                <a:cs typeface="Gmarket Sans Bold" pitchFamily="34" charset="0"/>
              </a:rPr>
              <a:t>1인 취약가구 발굴 및 지원체계 구축</a:t>
            </a:r>
            <a:endParaRPr lang="en-US" dirty="0"/>
          </a:p>
        </p:txBody>
      </p:sp>
      <p:grpSp>
        <p:nvGrpSpPr>
          <p:cNvPr id="1015" name="그룹 1015"/>
          <p:cNvGrpSpPr/>
          <p:nvPr/>
        </p:nvGrpSpPr>
        <p:grpSpPr>
          <a:xfrm>
            <a:off x="4187911" y="5355962"/>
            <a:ext cx="883016" cy="2713554"/>
            <a:chOff x="4187911" y="5355962"/>
            <a:chExt cx="883016" cy="2713554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187911" y="5355962"/>
              <a:ext cx="883016" cy="2713554"/>
            </a:xfrm>
            <a:prstGeom prst="rect">
              <a:avLst/>
            </a:prstGeom>
          </p:spPr>
        </p:pic>
      </p:grpSp>
      <p:sp>
        <p:nvSpPr>
          <p:cNvPr id="51" name="Object 51"/>
          <p:cNvSpPr txBox="1"/>
          <p:nvPr/>
        </p:nvSpPr>
        <p:spPr>
          <a:xfrm>
            <a:off x="811293" y="393698"/>
            <a:ext cx="2449206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dirty="0">
                <a:solidFill>
                  <a:srgbClr val="2E67C6"/>
                </a:solidFill>
                <a:latin typeface="여기어때 잘난체 OTF" panose="020B0600000101010101" pitchFamily="34" charset="-127"/>
                <a:cs typeface="Gmarket Sans Bold" pitchFamily="34" charset="0"/>
              </a:rPr>
              <a:t>#2</a:t>
            </a:r>
            <a:endParaRPr lang="en-US" dirty="0"/>
          </a:p>
        </p:txBody>
      </p:sp>
      <p:sp>
        <p:nvSpPr>
          <p:cNvPr id="52" name="Object 52"/>
          <p:cNvSpPr txBox="1"/>
          <p:nvPr/>
        </p:nvSpPr>
        <p:spPr>
          <a:xfrm>
            <a:off x="1627695" y="393698"/>
            <a:ext cx="5757813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kern="0" spc="-100" dirty="0">
                <a:solidFill>
                  <a:srgbClr val="1A1A1A"/>
                </a:solidFill>
                <a:latin typeface="여기어때 잘난체 OTF" panose="020B0600000101010101" pitchFamily="34" charset="-127"/>
                <a:cs typeface="Gmarket Sans Bold" pitchFamily="34" charset="0"/>
              </a:rPr>
              <a:t>목적</a:t>
            </a:r>
            <a:endParaRPr lang="en-US" dirty="0"/>
          </a:p>
        </p:txBody>
      </p:sp>
      <p:grpSp>
        <p:nvGrpSpPr>
          <p:cNvPr id="1016" name="그룹 1016"/>
          <p:cNvGrpSpPr/>
          <p:nvPr/>
        </p:nvGrpSpPr>
        <p:grpSpPr>
          <a:xfrm>
            <a:off x="6727440" y="4498704"/>
            <a:ext cx="1428501" cy="1428501"/>
            <a:chOff x="6727440" y="4498704"/>
            <a:chExt cx="1428501" cy="1428501"/>
          </a:xfrm>
        </p:grpSpPr>
        <p:grpSp>
          <p:nvGrpSpPr>
            <p:cNvPr id="1017" name="그룹 1017"/>
            <p:cNvGrpSpPr/>
            <p:nvPr/>
          </p:nvGrpSpPr>
          <p:grpSpPr>
            <a:xfrm>
              <a:off x="6727440" y="4498704"/>
              <a:ext cx="1428501" cy="1428501"/>
              <a:chOff x="6727440" y="4498704"/>
              <a:chExt cx="1428501" cy="1428501"/>
            </a:xfrm>
          </p:grpSpPr>
          <p:pic>
            <p:nvPicPr>
              <p:cNvPr id="55" name="Object 54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6727440" y="4498704"/>
                <a:ext cx="1428501" cy="1428501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7131819" y="4899912"/>
              <a:ext cx="626087" cy="626087"/>
              <a:chOff x="7131819" y="4899912"/>
              <a:chExt cx="626087" cy="626087"/>
            </a:xfrm>
          </p:grpSpPr>
          <p:pic>
            <p:nvPicPr>
              <p:cNvPr id="58" name="Object 57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7131819" y="4899912"/>
                <a:ext cx="626087" cy="626087"/>
              </a:xfrm>
              <a:prstGeom prst="rect">
                <a:avLst/>
              </a:prstGeom>
            </p:spPr>
          </p:pic>
        </p:grpSp>
      </p:grpSp>
      <p:grpSp>
        <p:nvGrpSpPr>
          <p:cNvPr id="1019" name="그룹 1019"/>
          <p:cNvGrpSpPr/>
          <p:nvPr/>
        </p:nvGrpSpPr>
        <p:grpSpPr>
          <a:xfrm>
            <a:off x="5871768" y="3070203"/>
            <a:ext cx="1428501" cy="1428501"/>
            <a:chOff x="5871768" y="3070203"/>
            <a:chExt cx="1428501" cy="1428501"/>
          </a:xfrm>
        </p:grpSpPr>
        <p:grpSp>
          <p:nvGrpSpPr>
            <p:cNvPr id="1020" name="그룹 1020"/>
            <p:cNvGrpSpPr/>
            <p:nvPr/>
          </p:nvGrpSpPr>
          <p:grpSpPr>
            <a:xfrm>
              <a:off x="5871768" y="3070203"/>
              <a:ext cx="1428501" cy="1428501"/>
              <a:chOff x="5871768" y="3070203"/>
              <a:chExt cx="1428501" cy="1428501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5871768" y="3070203"/>
                <a:ext cx="1428501" cy="1428501"/>
              </a:xfrm>
              <a:prstGeom prst="rect">
                <a:avLst/>
              </a:prstGeom>
            </p:spPr>
          </p:pic>
        </p:grpSp>
        <p:grpSp>
          <p:nvGrpSpPr>
            <p:cNvPr id="1021" name="그룹 1021"/>
            <p:cNvGrpSpPr/>
            <p:nvPr/>
          </p:nvGrpSpPr>
          <p:grpSpPr>
            <a:xfrm>
              <a:off x="6326251" y="3497309"/>
              <a:ext cx="546584" cy="546584"/>
              <a:chOff x="6326251" y="3497309"/>
              <a:chExt cx="546584" cy="546584"/>
            </a:xfrm>
          </p:grpSpPr>
          <p:pic>
            <p:nvPicPr>
              <p:cNvPr id="66" name="Object 65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6326251" y="3497309"/>
                <a:ext cx="546584" cy="546584"/>
              </a:xfrm>
              <a:prstGeom prst="rect">
                <a:avLst/>
              </a:prstGeom>
            </p:spPr>
          </p:pic>
        </p:grpSp>
      </p:grpSp>
      <p:sp>
        <p:nvSpPr>
          <p:cNvPr id="69" name="Object 69"/>
          <p:cNvSpPr txBox="1"/>
          <p:nvPr/>
        </p:nvSpPr>
        <p:spPr>
          <a:xfrm>
            <a:off x="9576956" y="748122"/>
            <a:ext cx="7840851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800" kern="0" spc="100" dirty="0">
                <a:solidFill>
                  <a:srgbClr val="2E67C6"/>
                </a:solidFill>
                <a:latin typeface="여기어때 잘난체 OTF" panose="020B0600000101010101" pitchFamily="34" charset="-127"/>
                <a:cs typeface="Gmarket Sans Bold" pitchFamily="34" charset="0"/>
              </a:rPr>
              <a:t>서울시 1인가구 취약점 분석 및 지원체계  모색</a:t>
            </a:r>
            <a:endParaRPr lang="en-US" dirty="0"/>
          </a:p>
        </p:txBody>
      </p:sp>
      <p:grpSp>
        <p:nvGrpSpPr>
          <p:cNvPr id="1022" name="그룹 1022"/>
          <p:cNvGrpSpPr/>
          <p:nvPr/>
        </p:nvGrpSpPr>
        <p:grpSpPr>
          <a:xfrm>
            <a:off x="2307721" y="7583388"/>
            <a:ext cx="6703856" cy="29529"/>
            <a:chOff x="2307721" y="7583388"/>
            <a:chExt cx="6703856" cy="29529"/>
          </a:xfrm>
        </p:grpSpPr>
        <p:pic>
          <p:nvPicPr>
            <p:cNvPr id="71" name="Object 70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2700000">
              <a:off x="2307721" y="7583388"/>
              <a:ext cx="6703856" cy="29529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1565830" y="3587652"/>
            <a:ext cx="6127177" cy="6127177"/>
            <a:chOff x="1565830" y="3587652"/>
            <a:chExt cx="6127177" cy="6127177"/>
          </a:xfrm>
        </p:grpSpPr>
        <p:pic>
          <p:nvPicPr>
            <p:cNvPr id="74" name="Object 73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2700000">
              <a:off x="1565830" y="3587652"/>
              <a:ext cx="6127177" cy="6127177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-568942" y="4378129"/>
            <a:ext cx="6159239" cy="28176"/>
            <a:chOff x="-568942" y="4378129"/>
            <a:chExt cx="6159239" cy="28176"/>
          </a:xfrm>
        </p:grpSpPr>
        <p:pic>
          <p:nvPicPr>
            <p:cNvPr id="77" name="Object 76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8100000">
              <a:off x="-568942" y="4378129"/>
              <a:ext cx="6159239" cy="28176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4571386" y="2219545"/>
            <a:ext cx="146269" cy="146269"/>
            <a:chOff x="4571386" y="2219545"/>
            <a:chExt cx="146269" cy="146269"/>
          </a:xfrm>
        </p:grpSpPr>
        <p:pic>
          <p:nvPicPr>
            <p:cNvPr id="80" name="Object 79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5400000">
              <a:off x="4571386" y="2219545"/>
              <a:ext cx="146269" cy="146269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4574350" y="6539521"/>
            <a:ext cx="146269" cy="146269"/>
            <a:chOff x="4574350" y="6539521"/>
            <a:chExt cx="146269" cy="146269"/>
          </a:xfrm>
        </p:grpSpPr>
        <p:pic>
          <p:nvPicPr>
            <p:cNvPr id="83" name="Object 8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5400000">
              <a:off x="4574350" y="6539521"/>
              <a:ext cx="146269" cy="146269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263603" y="6547983"/>
            <a:ext cx="146269" cy="146269"/>
            <a:chOff x="263603" y="6547983"/>
            <a:chExt cx="146269" cy="146269"/>
          </a:xfrm>
        </p:grpSpPr>
        <p:pic>
          <p:nvPicPr>
            <p:cNvPr id="86" name="Object 85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5400000">
              <a:off x="263603" y="6547983"/>
              <a:ext cx="146269" cy="146269"/>
            </a:xfrm>
            <a:prstGeom prst="rect">
              <a:avLst/>
            </a:prstGeom>
          </p:spPr>
        </p:pic>
      </p:grpSp>
      <p:grpSp>
        <p:nvGrpSpPr>
          <p:cNvPr id="1028" name="그룹 1028"/>
          <p:cNvGrpSpPr/>
          <p:nvPr/>
        </p:nvGrpSpPr>
        <p:grpSpPr>
          <a:xfrm>
            <a:off x="1591805" y="6572578"/>
            <a:ext cx="6127177" cy="28176"/>
            <a:chOff x="1591805" y="6572578"/>
            <a:chExt cx="6127177" cy="28176"/>
          </a:xfrm>
        </p:grpSpPr>
        <p:pic>
          <p:nvPicPr>
            <p:cNvPr id="89" name="Object 88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-13500000">
              <a:off x="1591805" y="6572578"/>
              <a:ext cx="6127177" cy="28176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2412253" y="4363275"/>
            <a:ext cx="146269" cy="146269"/>
            <a:chOff x="2412253" y="4363275"/>
            <a:chExt cx="146269" cy="146269"/>
          </a:xfrm>
        </p:grpSpPr>
        <p:pic>
          <p:nvPicPr>
            <p:cNvPr id="92" name="Object 91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5400000">
              <a:off x="2412253" y="4363275"/>
              <a:ext cx="146269" cy="146269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6764745" y="8704857"/>
            <a:ext cx="146269" cy="146269"/>
            <a:chOff x="6764745" y="8704857"/>
            <a:chExt cx="146269" cy="146269"/>
          </a:xfrm>
        </p:grpSpPr>
        <p:pic>
          <p:nvPicPr>
            <p:cNvPr id="95" name="Object 9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5400000">
              <a:off x="6764745" y="8704857"/>
              <a:ext cx="146269" cy="146269"/>
            </a:xfrm>
            <a:prstGeom prst="rect">
              <a:avLst/>
            </a:prstGeom>
          </p:spPr>
        </p:pic>
      </p:grpSp>
      <p:grpSp>
        <p:nvGrpSpPr>
          <p:cNvPr id="1031" name="그룹 1031"/>
          <p:cNvGrpSpPr/>
          <p:nvPr/>
        </p:nvGrpSpPr>
        <p:grpSpPr>
          <a:xfrm>
            <a:off x="6764745" y="4392217"/>
            <a:ext cx="146269" cy="146269"/>
            <a:chOff x="6764745" y="4392217"/>
            <a:chExt cx="146269" cy="146269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5400000">
              <a:off x="6764745" y="4392217"/>
              <a:ext cx="146269" cy="146269"/>
            </a:xfrm>
            <a:prstGeom prst="rect">
              <a:avLst/>
            </a:prstGeom>
          </p:spPr>
        </p:pic>
      </p:grpSp>
      <p:grpSp>
        <p:nvGrpSpPr>
          <p:cNvPr id="1032" name="그룹 1032"/>
          <p:cNvGrpSpPr/>
          <p:nvPr/>
        </p:nvGrpSpPr>
        <p:grpSpPr>
          <a:xfrm>
            <a:off x="2422742" y="8691059"/>
            <a:ext cx="146269" cy="146269"/>
            <a:chOff x="2422742" y="8691059"/>
            <a:chExt cx="146269" cy="146269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5400000">
              <a:off x="2422742" y="8691059"/>
              <a:ext cx="146269" cy="146269"/>
            </a:xfrm>
            <a:prstGeom prst="rect">
              <a:avLst/>
            </a:prstGeom>
          </p:spPr>
        </p:pic>
      </p:grpSp>
      <p:grpSp>
        <p:nvGrpSpPr>
          <p:cNvPr id="1033" name="그룹 1033"/>
          <p:cNvGrpSpPr/>
          <p:nvPr/>
        </p:nvGrpSpPr>
        <p:grpSpPr>
          <a:xfrm>
            <a:off x="-281011" y="5958739"/>
            <a:ext cx="18948206" cy="24596"/>
            <a:chOff x="-281011" y="5958739"/>
            <a:chExt cx="18948206" cy="24596"/>
          </a:xfrm>
        </p:grpSpPr>
        <p:pic>
          <p:nvPicPr>
            <p:cNvPr id="104" name="Object 103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-281011" y="5958739"/>
              <a:ext cx="18948206" cy="24596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048029F-960D-8D33-8F53-32DA1F900C5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907133" y="1497717"/>
            <a:ext cx="7929272" cy="6354061"/>
          </a:xfrm>
          <a:prstGeom prst="rect">
            <a:avLst/>
          </a:prstGeom>
        </p:spPr>
      </p:pic>
      <p:sp>
        <p:nvSpPr>
          <p:cNvPr id="2" name="Object 2"/>
          <p:cNvSpPr txBox="1"/>
          <p:nvPr/>
        </p:nvSpPr>
        <p:spPr>
          <a:xfrm>
            <a:off x="872218" y="8580908"/>
            <a:ext cx="5352635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dirty="0"/>
              <a:t>연령별로 각각 다른 지역에 </a:t>
            </a:r>
            <a:endParaRPr lang="en-US" altLang="ko-KR" dirty="0"/>
          </a:p>
          <a:p>
            <a:pPr algn="ctr"/>
            <a:r>
              <a:rPr lang="ko-KR" altLang="en-US" dirty="0"/>
              <a:t>밀집해서 거주</a:t>
            </a:r>
            <a:endParaRPr lang="en-US" altLang="ko-KR" dirty="0"/>
          </a:p>
        </p:txBody>
      </p:sp>
      <p:sp>
        <p:nvSpPr>
          <p:cNvPr id="3" name="Object 3"/>
          <p:cNvSpPr txBox="1"/>
          <p:nvPr/>
        </p:nvSpPr>
        <p:spPr>
          <a:xfrm>
            <a:off x="725545" y="8031737"/>
            <a:ext cx="5645987" cy="4770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500" dirty="0">
                <a:highlight>
                  <a:srgbClr val="FFFF00"/>
                </a:highlight>
                <a:latin typeface="여기어때 잘난체 OTF" panose="020B0600000101010101" pitchFamily="34" charset="-127"/>
                <a:cs typeface="Gmarket Sans Bold" pitchFamily="34" charset="0"/>
              </a:rPr>
              <a:t>01. 1인 </a:t>
            </a:r>
            <a:r>
              <a:rPr lang="ko-KR" altLang="en-US" sz="2500" dirty="0">
                <a:highlight>
                  <a:srgbClr val="FFFF00"/>
                </a:highlight>
                <a:latin typeface="여기어때 잘난체 OTF" panose="020B0600000101010101" pitchFamily="34" charset="-127"/>
                <a:cs typeface="Gmarket Sans Bold" pitchFamily="34" charset="0"/>
              </a:rPr>
              <a:t>가</a:t>
            </a:r>
            <a:r>
              <a:rPr lang="en-US" sz="2500" dirty="0" err="1">
                <a:highlight>
                  <a:srgbClr val="FFFF00"/>
                </a:highlight>
                <a:latin typeface="여기어때 잘난체 OTF" panose="020B0600000101010101" pitchFamily="34" charset="-127"/>
                <a:cs typeface="Gmarket Sans Bold" pitchFamily="34" charset="0"/>
              </a:rPr>
              <a:t>구수</a:t>
            </a:r>
            <a:endParaRPr lang="en-US" dirty="0">
              <a:highlight>
                <a:srgbClr val="FFFF00"/>
              </a:highlight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-520431" y="1237454"/>
            <a:ext cx="19034717" cy="35714"/>
            <a:chOff x="-520431" y="1237454"/>
            <a:chExt cx="19034717" cy="35714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520431" y="1237454"/>
              <a:ext cx="19034717" cy="3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868106" y="4735368"/>
            <a:ext cx="10591071" cy="815573"/>
            <a:chOff x="12868106" y="4735368"/>
            <a:chExt cx="10591071" cy="81557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12868106" y="4735368"/>
              <a:ext cx="10591071" cy="815573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5452795" y="8547575"/>
            <a:ext cx="7380124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dirty="0">
                <a:solidFill>
                  <a:srgbClr val="1A1A1A"/>
                </a:solidFill>
                <a:latin typeface="여기어때 잘난체 OTF" panose="020B0600000101010101" pitchFamily="34" charset="-127"/>
                <a:cs typeface="Gmarket Sans Light" pitchFamily="34" charset="0"/>
              </a:rPr>
              <a:t>1인 가구부터 7인 가구 이상까지 나눴을 때,</a:t>
            </a:r>
          </a:p>
          <a:p>
            <a:pPr algn="ctr"/>
            <a:r>
              <a:rPr lang="en-US" sz="2000" dirty="0">
                <a:solidFill>
                  <a:srgbClr val="1A1A1A"/>
                </a:solidFill>
                <a:latin typeface="여기어때 잘난체 OTF" panose="020B0600000101010101" pitchFamily="34" charset="-127"/>
                <a:cs typeface="Gmarket Sans Light" pitchFamily="34" charset="0"/>
              </a:rPr>
              <a:t>1인 가구는 36.8%로 가장 높게 차지</a:t>
            </a:r>
            <a:endParaRPr lang="en-US" dirty="0"/>
          </a:p>
        </p:txBody>
      </p:sp>
      <p:sp>
        <p:nvSpPr>
          <p:cNvPr id="11" name="Object 11"/>
          <p:cNvSpPr txBox="1"/>
          <p:nvPr/>
        </p:nvSpPr>
        <p:spPr>
          <a:xfrm>
            <a:off x="6116697" y="8031737"/>
            <a:ext cx="5645987" cy="4770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500" dirty="0">
                <a:solidFill>
                  <a:srgbClr val="2E67C6"/>
                </a:solidFill>
                <a:latin typeface="여기어때 잘난체 OTF" panose="020B0600000101010101" pitchFamily="34" charset="-127"/>
                <a:cs typeface="Gmarket Sans Bold" pitchFamily="34" charset="0"/>
              </a:rPr>
              <a:t>02. 1인 가구의 비중</a:t>
            </a:r>
            <a:endParaRPr lang="en-US" dirty="0"/>
          </a:p>
        </p:txBody>
      </p:sp>
      <p:sp>
        <p:nvSpPr>
          <p:cNvPr id="12" name="Object 12"/>
          <p:cNvSpPr txBox="1"/>
          <p:nvPr/>
        </p:nvSpPr>
        <p:spPr>
          <a:xfrm>
            <a:off x="11645513" y="8580908"/>
            <a:ext cx="5352635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dirty="0">
                <a:solidFill>
                  <a:srgbClr val="1A1A1A"/>
                </a:solidFill>
                <a:latin typeface="여기어때 잘난체 OTF" panose="020B0600000101010101" pitchFamily="34" charset="-127"/>
                <a:cs typeface="Gmarket Sans Light" pitchFamily="34" charset="0"/>
              </a:rPr>
              <a:t>2015년부터 꾸준히 증가추세</a:t>
            </a:r>
            <a:endParaRPr lang="en-US" dirty="0"/>
          </a:p>
        </p:txBody>
      </p:sp>
      <p:sp>
        <p:nvSpPr>
          <p:cNvPr id="13" name="Object 13"/>
          <p:cNvSpPr txBox="1"/>
          <p:nvPr/>
        </p:nvSpPr>
        <p:spPr>
          <a:xfrm>
            <a:off x="11498812" y="8031737"/>
            <a:ext cx="5645987" cy="4770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500" dirty="0">
                <a:solidFill>
                  <a:srgbClr val="2E67C6"/>
                </a:solidFill>
                <a:latin typeface="여기어때 잘난체 OTF" panose="020B0600000101010101" pitchFamily="34" charset="-127"/>
                <a:cs typeface="Gmarket Sans Bold" pitchFamily="34" charset="0"/>
              </a:rPr>
              <a:t>03. 1인 가구의 증가</a:t>
            </a:r>
            <a:endParaRPr lang="en-US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4994355" y="386555"/>
            <a:ext cx="1740541" cy="14286"/>
            <a:chOff x="4994355" y="386555"/>
            <a:chExt cx="1740541" cy="1428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4994355" y="386555"/>
              <a:ext cx="1740541" cy="14286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6080950" y="224477"/>
            <a:ext cx="15184275" cy="9848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800" kern="0" spc="-200" dirty="0">
                <a:solidFill>
                  <a:srgbClr val="000000"/>
                </a:solidFill>
                <a:latin typeface="여기어때 잘난체 OTF" panose="020B0600000101010101" pitchFamily="34" charset="-127"/>
                <a:cs typeface="Gmarket Sans Bold" pitchFamily="34" charset="0"/>
              </a:rPr>
              <a:t>1인 가구 실태</a:t>
            </a:r>
            <a:endParaRPr lang="en-US" dirty="0"/>
          </a:p>
        </p:txBody>
      </p:sp>
      <p:sp>
        <p:nvSpPr>
          <p:cNvPr id="41" name="Object 41"/>
          <p:cNvSpPr txBox="1"/>
          <p:nvPr/>
        </p:nvSpPr>
        <p:spPr>
          <a:xfrm>
            <a:off x="9576956" y="748122"/>
            <a:ext cx="7840851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800" kern="0" spc="100" dirty="0">
                <a:solidFill>
                  <a:srgbClr val="2E67C6"/>
                </a:solidFill>
                <a:latin typeface="여기어때 잘난체 OTF" panose="020B0600000101010101" pitchFamily="34" charset="-127"/>
                <a:cs typeface="Gmarket Sans Bold" pitchFamily="34" charset="0"/>
              </a:rPr>
              <a:t>서울시 1인가구 취약점 분석 및 지원체계  모색</a:t>
            </a:r>
            <a:endParaRPr lang="en-US" dirty="0"/>
          </a:p>
        </p:txBody>
      </p:sp>
      <p:sp>
        <p:nvSpPr>
          <p:cNvPr id="42" name="Object 42"/>
          <p:cNvSpPr txBox="1"/>
          <p:nvPr/>
        </p:nvSpPr>
        <p:spPr>
          <a:xfrm>
            <a:off x="811293" y="393698"/>
            <a:ext cx="2449206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dirty="0">
                <a:solidFill>
                  <a:srgbClr val="2E67C6"/>
                </a:solidFill>
                <a:latin typeface="여기어때 잘난체 OTF" panose="020B0600000101010101" pitchFamily="34" charset="-127"/>
                <a:cs typeface="Gmarket Sans Bold" pitchFamily="34" charset="0"/>
              </a:rPr>
              <a:t>#3</a:t>
            </a:r>
            <a:endParaRPr lang="en-US" dirty="0"/>
          </a:p>
        </p:txBody>
      </p:sp>
      <p:sp>
        <p:nvSpPr>
          <p:cNvPr id="43" name="Object 43"/>
          <p:cNvSpPr txBox="1"/>
          <p:nvPr/>
        </p:nvSpPr>
        <p:spPr>
          <a:xfrm>
            <a:off x="1627695" y="393698"/>
            <a:ext cx="5757813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5000" kern="0" spc="-100" dirty="0">
                <a:solidFill>
                  <a:srgbClr val="1A1A1A"/>
                </a:solidFill>
                <a:latin typeface="여기어때 잘난체 OTF" panose="020B0600000101010101" pitchFamily="34" charset="-127"/>
                <a:cs typeface="Gmarket Sans Bold" pitchFamily="34" charset="0"/>
              </a:rPr>
              <a:t>주제</a:t>
            </a:r>
            <a:r>
              <a:rPr lang="en-US" sz="5000" kern="0" spc="-100" dirty="0">
                <a:solidFill>
                  <a:srgbClr val="1A1A1A"/>
                </a:solidFill>
                <a:latin typeface="여기어때 잘난체 OTF" panose="020B0600000101010101" pitchFamily="34" charset="-127"/>
                <a:cs typeface="Gmarket Sans Bold" pitchFamily="34" charset="0"/>
              </a:rPr>
              <a:t> 탐색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439D5A-BCD4-3D50-B813-20D8B1EBE35A}"/>
              </a:ext>
            </a:extLst>
          </p:cNvPr>
          <p:cNvSpPr txBox="1"/>
          <p:nvPr/>
        </p:nvSpPr>
        <p:spPr>
          <a:xfrm>
            <a:off x="10414012" y="2882943"/>
            <a:ext cx="7003795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 dirty="0"/>
              <a:t>서울시 </a:t>
            </a:r>
            <a:r>
              <a:rPr lang="en-US" altLang="ko-KR" sz="6600" dirty="0"/>
              <a:t>1</a:t>
            </a:r>
            <a:r>
              <a:rPr lang="ko-KR" altLang="en-US" sz="6600" dirty="0"/>
              <a:t>인 가구수</a:t>
            </a:r>
            <a:endParaRPr lang="en-US" altLang="ko-KR" sz="6600" dirty="0"/>
          </a:p>
          <a:p>
            <a:pPr marL="742950" indent="-742950" algn="ctr">
              <a:buAutoNum type="arabicPeriod"/>
            </a:pPr>
            <a:r>
              <a:rPr lang="ko-KR" altLang="en-US" sz="6600" dirty="0"/>
              <a:t> 관악구</a:t>
            </a:r>
            <a:endParaRPr lang="en-US" altLang="ko-KR" sz="6600" dirty="0"/>
          </a:p>
          <a:p>
            <a:pPr marL="742950" indent="-742950" algn="ctr">
              <a:buAutoNum type="arabicPeriod"/>
            </a:pPr>
            <a:r>
              <a:rPr lang="ko-KR" altLang="en-US" sz="6600" dirty="0"/>
              <a:t> 강서구</a:t>
            </a:r>
            <a:endParaRPr lang="en-US" altLang="ko-KR" sz="6600" dirty="0"/>
          </a:p>
          <a:p>
            <a:pPr marL="742950" indent="-742950" algn="ctr">
              <a:buAutoNum type="arabicPeriod"/>
            </a:pPr>
            <a:r>
              <a:rPr lang="en-US" altLang="ko-KR" sz="6600" dirty="0"/>
              <a:t> </a:t>
            </a:r>
            <a:r>
              <a:rPr lang="ko-KR" altLang="en-US" sz="6600" dirty="0"/>
              <a:t>송파구 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048029F-960D-8D33-8F53-32DA1F900C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879166" y="1492740"/>
            <a:ext cx="13818034" cy="6354061"/>
          </a:xfrm>
          <a:prstGeom prst="rect">
            <a:avLst/>
          </a:prstGeom>
        </p:spPr>
      </p:pic>
      <p:sp>
        <p:nvSpPr>
          <p:cNvPr id="2" name="Object 2"/>
          <p:cNvSpPr txBox="1"/>
          <p:nvPr/>
        </p:nvSpPr>
        <p:spPr>
          <a:xfrm>
            <a:off x="872218" y="8580908"/>
            <a:ext cx="5352635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dirty="0"/>
              <a:t>연령별로 각각 다른 지역에 </a:t>
            </a:r>
            <a:endParaRPr lang="en-US" altLang="ko-KR" dirty="0"/>
          </a:p>
          <a:p>
            <a:pPr algn="ctr"/>
            <a:r>
              <a:rPr lang="ko-KR" altLang="en-US" dirty="0"/>
              <a:t>밀집해서 거주</a:t>
            </a:r>
            <a:endParaRPr lang="en-US" altLang="ko-KR" dirty="0"/>
          </a:p>
        </p:txBody>
      </p:sp>
      <p:sp>
        <p:nvSpPr>
          <p:cNvPr id="3" name="Object 3"/>
          <p:cNvSpPr txBox="1"/>
          <p:nvPr/>
        </p:nvSpPr>
        <p:spPr>
          <a:xfrm>
            <a:off x="725545" y="8031737"/>
            <a:ext cx="5645987" cy="4770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500" dirty="0">
                <a:highlight>
                  <a:srgbClr val="FFFF00"/>
                </a:highlight>
                <a:latin typeface="여기어때 잘난체 OTF" panose="020B0600000101010101" pitchFamily="34" charset="-127"/>
                <a:cs typeface="Gmarket Sans Bold" pitchFamily="34" charset="0"/>
              </a:rPr>
              <a:t>01. </a:t>
            </a:r>
            <a:r>
              <a:rPr lang="en-US" sz="2500" dirty="0" err="1">
                <a:highlight>
                  <a:srgbClr val="FFFF00"/>
                </a:highlight>
                <a:latin typeface="여기어때 잘난체 OTF" panose="020B0600000101010101" pitchFamily="34" charset="-127"/>
                <a:cs typeface="Gmarket Sans Bold" pitchFamily="34" charset="0"/>
              </a:rPr>
              <a:t>연령별</a:t>
            </a:r>
            <a:r>
              <a:rPr lang="en-US" sz="2500" dirty="0">
                <a:highlight>
                  <a:srgbClr val="FFFF00"/>
                </a:highlight>
                <a:latin typeface="여기어때 잘난체 OTF" panose="020B0600000101010101" pitchFamily="34" charset="-127"/>
                <a:cs typeface="Gmarket Sans Bold" pitchFamily="34" charset="0"/>
              </a:rPr>
              <a:t> 1인 </a:t>
            </a:r>
            <a:r>
              <a:rPr lang="ko-KR" altLang="en-US" sz="2500" dirty="0">
                <a:highlight>
                  <a:srgbClr val="FFFF00"/>
                </a:highlight>
                <a:latin typeface="여기어때 잘난체 OTF" panose="020B0600000101010101" pitchFamily="34" charset="-127"/>
                <a:cs typeface="Gmarket Sans Bold" pitchFamily="34" charset="0"/>
              </a:rPr>
              <a:t>가</a:t>
            </a:r>
            <a:r>
              <a:rPr lang="en-US" sz="2500" dirty="0" err="1">
                <a:highlight>
                  <a:srgbClr val="FFFF00"/>
                </a:highlight>
                <a:latin typeface="여기어때 잘난체 OTF" panose="020B0600000101010101" pitchFamily="34" charset="-127"/>
                <a:cs typeface="Gmarket Sans Bold" pitchFamily="34" charset="0"/>
              </a:rPr>
              <a:t>구수</a:t>
            </a:r>
            <a:endParaRPr lang="en-US" dirty="0">
              <a:highlight>
                <a:srgbClr val="FFFF00"/>
              </a:highlight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-520431" y="1237454"/>
            <a:ext cx="19034717" cy="35714"/>
            <a:chOff x="-520431" y="1237454"/>
            <a:chExt cx="19034717" cy="35714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20431" y="1237454"/>
              <a:ext cx="19034717" cy="3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868106" y="4735368"/>
            <a:ext cx="10591071" cy="815573"/>
            <a:chOff x="12868106" y="4735368"/>
            <a:chExt cx="10591071" cy="81557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12868106" y="4735368"/>
              <a:ext cx="10591071" cy="815573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5452795" y="8547575"/>
            <a:ext cx="7380124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dirty="0">
                <a:solidFill>
                  <a:srgbClr val="1A1A1A"/>
                </a:solidFill>
                <a:latin typeface="여기어때 잘난체 OTF" panose="020B0600000101010101" pitchFamily="34" charset="-127"/>
                <a:cs typeface="Gmarket Sans Light" pitchFamily="34" charset="0"/>
              </a:rPr>
              <a:t>1인 가구부터 7인 가구 이상까지 나눴을 때,</a:t>
            </a:r>
          </a:p>
          <a:p>
            <a:pPr algn="ctr"/>
            <a:r>
              <a:rPr lang="en-US" sz="2000" dirty="0">
                <a:solidFill>
                  <a:srgbClr val="1A1A1A"/>
                </a:solidFill>
                <a:latin typeface="여기어때 잘난체 OTF" panose="020B0600000101010101" pitchFamily="34" charset="-127"/>
                <a:cs typeface="Gmarket Sans Light" pitchFamily="34" charset="0"/>
              </a:rPr>
              <a:t>1인 가구는 36.8%로 가장 높게 차지</a:t>
            </a:r>
            <a:endParaRPr lang="en-US" dirty="0"/>
          </a:p>
        </p:txBody>
      </p:sp>
      <p:sp>
        <p:nvSpPr>
          <p:cNvPr id="11" name="Object 11"/>
          <p:cNvSpPr txBox="1"/>
          <p:nvPr/>
        </p:nvSpPr>
        <p:spPr>
          <a:xfrm>
            <a:off x="6116697" y="8031737"/>
            <a:ext cx="5645987" cy="4770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500" dirty="0">
                <a:solidFill>
                  <a:srgbClr val="2E67C6"/>
                </a:solidFill>
                <a:latin typeface="여기어때 잘난체 OTF" panose="020B0600000101010101" pitchFamily="34" charset="-127"/>
                <a:cs typeface="Gmarket Sans Bold" pitchFamily="34" charset="0"/>
              </a:rPr>
              <a:t>02. 1인 가구의 비중</a:t>
            </a:r>
            <a:endParaRPr lang="en-US" dirty="0"/>
          </a:p>
        </p:txBody>
      </p:sp>
      <p:sp>
        <p:nvSpPr>
          <p:cNvPr id="12" name="Object 12"/>
          <p:cNvSpPr txBox="1"/>
          <p:nvPr/>
        </p:nvSpPr>
        <p:spPr>
          <a:xfrm>
            <a:off x="11645513" y="8580908"/>
            <a:ext cx="5352635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dirty="0">
                <a:solidFill>
                  <a:srgbClr val="1A1A1A"/>
                </a:solidFill>
                <a:latin typeface="여기어때 잘난체 OTF" panose="020B0600000101010101" pitchFamily="34" charset="-127"/>
                <a:cs typeface="Gmarket Sans Light" pitchFamily="34" charset="0"/>
              </a:rPr>
              <a:t>2015년부터 꾸준히 증가추세</a:t>
            </a:r>
            <a:endParaRPr lang="en-US" dirty="0"/>
          </a:p>
        </p:txBody>
      </p:sp>
      <p:sp>
        <p:nvSpPr>
          <p:cNvPr id="13" name="Object 13"/>
          <p:cNvSpPr txBox="1"/>
          <p:nvPr/>
        </p:nvSpPr>
        <p:spPr>
          <a:xfrm>
            <a:off x="11498812" y="8031737"/>
            <a:ext cx="5645987" cy="4770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500" dirty="0">
                <a:solidFill>
                  <a:srgbClr val="2E67C6"/>
                </a:solidFill>
                <a:latin typeface="여기어때 잘난체 OTF" panose="020B0600000101010101" pitchFamily="34" charset="-127"/>
                <a:cs typeface="Gmarket Sans Bold" pitchFamily="34" charset="0"/>
              </a:rPr>
              <a:t>03. 1인 가구의 증가</a:t>
            </a:r>
            <a:endParaRPr lang="en-US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4994355" y="386555"/>
            <a:ext cx="1740541" cy="14286"/>
            <a:chOff x="4994355" y="386555"/>
            <a:chExt cx="1740541" cy="1428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4994355" y="386555"/>
              <a:ext cx="1740541" cy="14286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6080950" y="224477"/>
            <a:ext cx="15184275" cy="9848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800" kern="0" spc="-200" dirty="0">
                <a:solidFill>
                  <a:srgbClr val="000000"/>
                </a:solidFill>
                <a:latin typeface="여기어때 잘난체 OTF" panose="020B0600000101010101" pitchFamily="34" charset="-127"/>
                <a:cs typeface="Gmarket Sans Bold" pitchFamily="34" charset="0"/>
              </a:rPr>
              <a:t>1인 가구 실태</a:t>
            </a:r>
            <a:endParaRPr lang="en-US" dirty="0"/>
          </a:p>
        </p:txBody>
      </p:sp>
      <p:sp>
        <p:nvSpPr>
          <p:cNvPr id="41" name="Object 41"/>
          <p:cNvSpPr txBox="1"/>
          <p:nvPr/>
        </p:nvSpPr>
        <p:spPr>
          <a:xfrm>
            <a:off x="9576956" y="748122"/>
            <a:ext cx="7840851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800" kern="0" spc="100" dirty="0">
                <a:solidFill>
                  <a:srgbClr val="2E67C6"/>
                </a:solidFill>
                <a:latin typeface="여기어때 잘난체 OTF" panose="020B0600000101010101" pitchFamily="34" charset="-127"/>
                <a:cs typeface="Gmarket Sans Bold" pitchFamily="34" charset="0"/>
              </a:rPr>
              <a:t>서울시 1인가구 취약점 분석 및 지원체계  모색</a:t>
            </a:r>
            <a:endParaRPr lang="en-US" dirty="0"/>
          </a:p>
        </p:txBody>
      </p:sp>
      <p:sp>
        <p:nvSpPr>
          <p:cNvPr id="42" name="Object 42"/>
          <p:cNvSpPr txBox="1"/>
          <p:nvPr/>
        </p:nvSpPr>
        <p:spPr>
          <a:xfrm>
            <a:off x="811293" y="393698"/>
            <a:ext cx="2449206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dirty="0">
                <a:solidFill>
                  <a:srgbClr val="2E67C6"/>
                </a:solidFill>
                <a:latin typeface="여기어때 잘난체 OTF" panose="020B0600000101010101" pitchFamily="34" charset="-127"/>
                <a:cs typeface="Gmarket Sans Bold" pitchFamily="34" charset="0"/>
              </a:rPr>
              <a:t>#3</a:t>
            </a:r>
            <a:endParaRPr lang="en-US" dirty="0"/>
          </a:p>
        </p:txBody>
      </p:sp>
      <p:sp>
        <p:nvSpPr>
          <p:cNvPr id="43" name="Object 43"/>
          <p:cNvSpPr txBox="1"/>
          <p:nvPr/>
        </p:nvSpPr>
        <p:spPr>
          <a:xfrm>
            <a:off x="1627695" y="393698"/>
            <a:ext cx="5757813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5000" kern="0" spc="-100" dirty="0">
                <a:solidFill>
                  <a:srgbClr val="1A1A1A"/>
                </a:solidFill>
                <a:latin typeface="여기어때 잘난체 OTF" panose="020B0600000101010101" pitchFamily="34" charset="-127"/>
                <a:cs typeface="Gmarket Sans Bold" pitchFamily="34" charset="0"/>
              </a:rPr>
              <a:t>주제</a:t>
            </a:r>
            <a:r>
              <a:rPr lang="en-US" sz="5000" kern="0" spc="-100" dirty="0">
                <a:solidFill>
                  <a:srgbClr val="1A1A1A"/>
                </a:solidFill>
                <a:latin typeface="여기어때 잘난체 OTF" panose="020B0600000101010101" pitchFamily="34" charset="-127"/>
                <a:cs typeface="Gmarket Sans Bold" pitchFamily="34" charset="0"/>
              </a:rPr>
              <a:t> 탐색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439D5A-BCD4-3D50-B813-20D8B1EBE35A}"/>
              </a:ext>
            </a:extLst>
          </p:cNvPr>
          <p:cNvSpPr txBox="1"/>
          <p:nvPr/>
        </p:nvSpPr>
        <p:spPr>
          <a:xfrm>
            <a:off x="725545" y="3504516"/>
            <a:ext cx="81557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dirty="0"/>
              <a:t>20</a:t>
            </a:r>
            <a:endParaRPr lang="ko-KR" altLang="en-US" sz="7200" dirty="0"/>
          </a:p>
        </p:txBody>
      </p:sp>
    </p:spTree>
    <p:extLst>
      <p:ext uri="{BB962C8B-B14F-4D97-AF65-F5344CB8AC3E}">
        <p14:creationId xmlns:p14="http://schemas.microsoft.com/office/powerpoint/2010/main" val="11013322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048029F-960D-8D33-8F53-32DA1F900C5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79166" y="1492740"/>
            <a:ext cx="13818033" cy="6354061"/>
          </a:xfrm>
          <a:prstGeom prst="rect">
            <a:avLst/>
          </a:prstGeom>
        </p:spPr>
      </p:pic>
      <p:sp>
        <p:nvSpPr>
          <p:cNvPr id="2" name="Object 2"/>
          <p:cNvSpPr txBox="1"/>
          <p:nvPr/>
        </p:nvSpPr>
        <p:spPr>
          <a:xfrm>
            <a:off x="872218" y="8580908"/>
            <a:ext cx="5352635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dirty="0"/>
              <a:t>연령별로 각각 다른 지역에 </a:t>
            </a:r>
            <a:endParaRPr lang="en-US" altLang="ko-KR" dirty="0"/>
          </a:p>
          <a:p>
            <a:pPr algn="ctr"/>
            <a:r>
              <a:rPr lang="ko-KR" altLang="en-US" dirty="0"/>
              <a:t>밀집해서 거주</a:t>
            </a:r>
            <a:endParaRPr lang="en-US" altLang="ko-KR" dirty="0"/>
          </a:p>
        </p:txBody>
      </p:sp>
      <p:sp>
        <p:nvSpPr>
          <p:cNvPr id="3" name="Object 3"/>
          <p:cNvSpPr txBox="1"/>
          <p:nvPr/>
        </p:nvSpPr>
        <p:spPr>
          <a:xfrm>
            <a:off x="725545" y="8031737"/>
            <a:ext cx="5645987" cy="4770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500" dirty="0">
                <a:highlight>
                  <a:srgbClr val="FFFF00"/>
                </a:highlight>
                <a:latin typeface="여기어때 잘난체 OTF" panose="020B0600000101010101" pitchFamily="34" charset="-127"/>
                <a:cs typeface="Gmarket Sans Bold" pitchFamily="34" charset="0"/>
              </a:rPr>
              <a:t>01. </a:t>
            </a:r>
            <a:r>
              <a:rPr lang="en-US" sz="2500" dirty="0" err="1">
                <a:highlight>
                  <a:srgbClr val="FFFF00"/>
                </a:highlight>
                <a:latin typeface="여기어때 잘난체 OTF" panose="020B0600000101010101" pitchFamily="34" charset="-127"/>
                <a:cs typeface="Gmarket Sans Bold" pitchFamily="34" charset="0"/>
              </a:rPr>
              <a:t>연령별</a:t>
            </a:r>
            <a:r>
              <a:rPr lang="en-US" sz="2500" dirty="0">
                <a:highlight>
                  <a:srgbClr val="FFFF00"/>
                </a:highlight>
                <a:latin typeface="여기어때 잘난체 OTF" panose="020B0600000101010101" pitchFamily="34" charset="-127"/>
                <a:cs typeface="Gmarket Sans Bold" pitchFamily="34" charset="0"/>
              </a:rPr>
              <a:t> 1인 </a:t>
            </a:r>
            <a:r>
              <a:rPr lang="ko-KR" altLang="en-US" sz="2500" dirty="0">
                <a:highlight>
                  <a:srgbClr val="FFFF00"/>
                </a:highlight>
                <a:latin typeface="여기어때 잘난체 OTF" panose="020B0600000101010101" pitchFamily="34" charset="-127"/>
                <a:cs typeface="Gmarket Sans Bold" pitchFamily="34" charset="0"/>
              </a:rPr>
              <a:t>가</a:t>
            </a:r>
            <a:r>
              <a:rPr lang="en-US" sz="2500" dirty="0" err="1">
                <a:highlight>
                  <a:srgbClr val="FFFF00"/>
                </a:highlight>
                <a:latin typeface="여기어때 잘난체 OTF" panose="020B0600000101010101" pitchFamily="34" charset="-127"/>
                <a:cs typeface="Gmarket Sans Bold" pitchFamily="34" charset="0"/>
              </a:rPr>
              <a:t>구수</a:t>
            </a:r>
            <a:endParaRPr lang="en-US" dirty="0">
              <a:highlight>
                <a:srgbClr val="FFFF00"/>
              </a:highlight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-520431" y="1237454"/>
            <a:ext cx="19034717" cy="35714"/>
            <a:chOff x="-520431" y="1237454"/>
            <a:chExt cx="19034717" cy="35714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20431" y="1237454"/>
              <a:ext cx="19034717" cy="3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868106" y="4735368"/>
            <a:ext cx="10591071" cy="815573"/>
            <a:chOff x="12868106" y="4735368"/>
            <a:chExt cx="10591071" cy="81557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12868106" y="4735368"/>
              <a:ext cx="10591071" cy="815573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5452795" y="8547575"/>
            <a:ext cx="7380124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dirty="0">
                <a:solidFill>
                  <a:srgbClr val="1A1A1A"/>
                </a:solidFill>
                <a:latin typeface="여기어때 잘난체 OTF" panose="020B0600000101010101" pitchFamily="34" charset="-127"/>
                <a:cs typeface="Gmarket Sans Light" pitchFamily="34" charset="0"/>
              </a:rPr>
              <a:t>1인 가구부터 7인 가구 이상까지 나눴을 때,</a:t>
            </a:r>
          </a:p>
          <a:p>
            <a:pPr algn="ctr"/>
            <a:r>
              <a:rPr lang="en-US" sz="2000" dirty="0">
                <a:solidFill>
                  <a:srgbClr val="1A1A1A"/>
                </a:solidFill>
                <a:latin typeface="여기어때 잘난체 OTF" panose="020B0600000101010101" pitchFamily="34" charset="-127"/>
                <a:cs typeface="Gmarket Sans Light" pitchFamily="34" charset="0"/>
              </a:rPr>
              <a:t>1인 가구는 36.8%로 가장 높게 차지</a:t>
            </a:r>
            <a:endParaRPr lang="en-US" dirty="0"/>
          </a:p>
        </p:txBody>
      </p:sp>
      <p:sp>
        <p:nvSpPr>
          <p:cNvPr id="11" name="Object 11"/>
          <p:cNvSpPr txBox="1"/>
          <p:nvPr/>
        </p:nvSpPr>
        <p:spPr>
          <a:xfrm>
            <a:off x="6116697" y="8031737"/>
            <a:ext cx="5645987" cy="4770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500" dirty="0">
                <a:solidFill>
                  <a:srgbClr val="2E67C6"/>
                </a:solidFill>
                <a:latin typeface="여기어때 잘난체 OTF" panose="020B0600000101010101" pitchFamily="34" charset="-127"/>
                <a:cs typeface="Gmarket Sans Bold" pitchFamily="34" charset="0"/>
              </a:rPr>
              <a:t>02. 1인 가구의 비중</a:t>
            </a:r>
            <a:endParaRPr lang="en-US" dirty="0"/>
          </a:p>
        </p:txBody>
      </p:sp>
      <p:sp>
        <p:nvSpPr>
          <p:cNvPr id="12" name="Object 12"/>
          <p:cNvSpPr txBox="1"/>
          <p:nvPr/>
        </p:nvSpPr>
        <p:spPr>
          <a:xfrm>
            <a:off x="11645513" y="8580908"/>
            <a:ext cx="5352635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dirty="0">
                <a:solidFill>
                  <a:srgbClr val="1A1A1A"/>
                </a:solidFill>
                <a:latin typeface="여기어때 잘난체 OTF" panose="020B0600000101010101" pitchFamily="34" charset="-127"/>
                <a:cs typeface="Gmarket Sans Light" pitchFamily="34" charset="0"/>
              </a:rPr>
              <a:t>2015년부터 꾸준히 증가추세</a:t>
            </a:r>
            <a:endParaRPr lang="en-US" dirty="0"/>
          </a:p>
        </p:txBody>
      </p:sp>
      <p:sp>
        <p:nvSpPr>
          <p:cNvPr id="13" name="Object 13"/>
          <p:cNvSpPr txBox="1"/>
          <p:nvPr/>
        </p:nvSpPr>
        <p:spPr>
          <a:xfrm>
            <a:off x="11498812" y="8031737"/>
            <a:ext cx="5645987" cy="4770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500" dirty="0">
                <a:solidFill>
                  <a:srgbClr val="2E67C6"/>
                </a:solidFill>
                <a:latin typeface="여기어때 잘난체 OTF" panose="020B0600000101010101" pitchFamily="34" charset="-127"/>
                <a:cs typeface="Gmarket Sans Bold" pitchFamily="34" charset="0"/>
              </a:rPr>
              <a:t>03. 1인 가구의 증가</a:t>
            </a:r>
            <a:endParaRPr lang="en-US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4994355" y="386555"/>
            <a:ext cx="1740541" cy="14286"/>
            <a:chOff x="4994355" y="386555"/>
            <a:chExt cx="1740541" cy="1428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4994355" y="386555"/>
              <a:ext cx="1740541" cy="14286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6080950" y="224477"/>
            <a:ext cx="15184275" cy="9848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800" kern="0" spc="-200" dirty="0">
                <a:solidFill>
                  <a:srgbClr val="000000"/>
                </a:solidFill>
                <a:latin typeface="여기어때 잘난체 OTF" panose="020B0600000101010101" pitchFamily="34" charset="-127"/>
                <a:cs typeface="Gmarket Sans Bold" pitchFamily="34" charset="0"/>
              </a:rPr>
              <a:t>1인 가구 실태</a:t>
            </a:r>
            <a:endParaRPr lang="en-US" dirty="0"/>
          </a:p>
        </p:txBody>
      </p:sp>
      <p:sp>
        <p:nvSpPr>
          <p:cNvPr id="41" name="Object 41"/>
          <p:cNvSpPr txBox="1"/>
          <p:nvPr/>
        </p:nvSpPr>
        <p:spPr>
          <a:xfrm>
            <a:off x="9576956" y="748122"/>
            <a:ext cx="7840851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800" kern="0" spc="100" dirty="0">
                <a:solidFill>
                  <a:srgbClr val="2E67C6"/>
                </a:solidFill>
                <a:latin typeface="여기어때 잘난체 OTF" panose="020B0600000101010101" pitchFamily="34" charset="-127"/>
                <a:cs typeface="Gmarket Sans Bold" pitchFamily="34" charset="0"/>
              </a:rPr>
              <a:t>서울시 1인가구 취약점 분석 및 지원체계  모색</a:t>
            </a:r>
            <a:endParaRPr lang="en-US" dirty="0"/>
          </a:p>
        </p:txBody>
      </p:sp>
      <p:sp>
        <p:nvSpPr>
          <p:cNvPr id="42" name="Object 42"/>
          <p:cNvSpPr txBox="1"/>
          <p:nvPr/>
        </p:nvSpPr>
        <p:spPr>
          <a:xfrm>
            <a:off x="811293" y="393698"/>
            <a:ext cx="2449206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dirty="0">
                <a:solidFill>
                  <a:srgbClr val="2E67C6"/>
                </a:solidFill>
                <a:latin typeface="여기어때 잘난체 OTF" panose="020B0600000101010101" pitchFamily="34" charset="-127"/>
                <a:cs typeface="Gmarket Sans Bold" pitchFamily="34" charset="0"/>
              </a:rPr>
              <a:t>#3</a:t>
            </a:r>
            <a:endParaRPr lang="en-US" dirty="0"/>
          </a:p>
        </p:txBody>
      </p:sp>
      <p:sp>
        <p:nvSpPr>
          <p:cNvPr id="43" name="Object 43"/>
          <p:cNvSpPr txBox="1"/>
          <p:nvPr/>
        </p:nvSpPr>
        <p:spPr>
          <a:xfrm>
            <a:off x="1627695" y="393698"/>
            <a:ext cx="5757813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5000" kern="0" spc="-100" dirty="0">
                <a:solidFill>
                  <a:srgbClr val="1A1A1A"/>
                </a:solidFill>
                <a:latin typeface="여기어때 잘난체 OTF" panose="020B0600000101010101" pitchFamily="34" charset="-127"/>
                <a:cs typeface="Gmarket Sans Bold" pitchFamily="34" charset="0"/>
              </a:rPr>
              <a:t>주제</a:t>
            </a:r>
            <a:r>
              <a:rPr lang="en-US" sz="5000" kern="0" spc="-100" dirty="0">
                <a:solidFill>
                  <a:srgbClr val="1A1A1A"/>
                </a:solidFill>
                <a:latin typeface="여기어때 잘난체 OTF" panose="020B0600000101010101" pitchFamily="34" charset="-127"/>
                <a:cs typeface="Gmarket Sans Bold" pitchFamily="34" charset="0"/>
              </a:rPr>
              <a:t> 탐색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439D5A-BCD4-3D50-B813-20D8B1EBE35A}"/>
              </a:ext>
            </a:extLst>
          </p:cNvPr>
          <p:cNvSpPr txBox="1"/>
          <p:nvPr/>
        </p:nvSpPr>
        <p:spPr>
          <a:xfrm>
            <a:off x="725545" y="3504516"/>
            <a:ext cx="81557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dirty="0"/>
              <a:t>3040</a:t>
            </a:r>
            <a:endParaRPr lang="ko-KR" altLang="en-US" sz="7200" dirty="0"/>
          </a:p>
        </p:txBody>
      </p:sp>
    </p:spTree>
    <p:extLst>
      <p:ext uri="{BB962C8B-B14F-4D97-AF65-F5344CB8AC3E}">
        <p14:creationId xmlns:p14="http://schemas.microsoft.com/office/powerpoint/2010/main" val="26577345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048029F-960D-8D33-8F53-32DA1F900C5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79166" y="1492740"/>
            <a:ext cx="13818034" cy="6354061"/>
          </a:xfrm>
          <a:prstGeom prst="rect">
            <a:avLst/>
          </a:prstGeom>
        </p:spPr>
      </p:pic>
      <p:sp>
        <p:nvSpPr>
          <p:cNvPr id="2" name="Object 2"/>
          <p:cNvSpPr txBox="1"/>
          <p:nvPr/>
        </p:nvSpPr>
        <p:spPr>
          <a:xfrm>
            <a:off x="872218" y="8580908"/>
            <a:ext cx="5352635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dirty="0"/>
              <a:t>연령별로 각각 다른 지역에 </a:t>
            </a:r>
            <a:endParaRPr lang="en-US" altLang="ko-KR" dirty="0"/>
          </a:p>
          <a:p>
            <a:pPr algn="ctr"/>
            <a:r>
              <a:rPr lang="ko-KR" altLang="en-US" dirty="0"/>
              <a:t>밀집해서 거주</a:t>
            </a:r>
            <a:endParaRPr lang="en-US" altLang="ko-KR" dirty="0"/>
          </a:p>
        </p:txBody>
      </p:sp>
      <p:sp>
        <p:nvSpPr>
          <p:cNvPr id="3" name="Object 3"/>
          <p:cNvSpPr txBox="1"/>
          <p:nvPr/>
        </p:nvSpPr>
        <p:spPr>
          <a:xfrm>
            <a:off x="725545" y="8031737"/>
            <a:ext cx="5645987" cy="4770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500" dirty="0">
                <a:highlight>
                  <a:srgbClr val="FFFF00"/>
                </a:highlight>
                <a:latin typeface="여기어때 잘난체 OTF" panose="020B0600000101010101" pitchFamily="34" charset="-127"/>
                <a:cs typeface="Gmarket Sans Bold" pitchFamily="34" charset="0"/>
              </a:rPr>
              <a:t>01. </a:t>
            </a:r>
            <a:r>
              <a:rPr lang="en-US" sz="2500" dirty="0" err="1">
                <a:highlight>
                  <a:srgbClr val="FFFF00"/>
                </a:highlight>
                <a:latin typeface="여기어때 잘난체 OTF" panose="020B0600000101010101" pitchFamily="34" charset="-127"/>
                <a:cs typeface="Gmarket Sans Bold" pitchFamily="34" charset="0"/>
              </a:rPr>
              <a:t>연령별</a:t>
            </a:r>
            <a:r>
              <a:rPr lang="en-US" sz="2500" dirty="0">
                <a:highlight>
                  <a:srgbClr val="FFFF00"/>
                </a:highlight>
                <a:latin typeface="여기어때 잘난체 OTF" panose="020B0600000101010101" pitchFamily="34" charset="-127"/>
                <a:cs typeface="Gmarket Sans Bold" pitchFamily="34" charset="0"/>
              </a:rPr>
              <a:t> 1인 </a:t>
            </a:r>
            <a:r>
              <a:rPr lang="ko-KR" altLang="en-US" sz="2500" dirty="0">
                <a:highlight>
                  <a:srgbClr val="FFFF00"/>
                </a:highlight>
                <a:latin typeface="여기어때 잘난체 OTF" panose="020B0600000101010101" pitchFamily="34" charset="-127"/>
                <a:cs typeface="Gmarket Sans Bold" pitchFamily="34" charset="0"/>
              </a:rPr>
              <a:t>가</a:t>
            </a:r>
            <a:r>
              <a:rPr lang="en-US" sz="2500" dirty="0" err="1">
                <a:highlight>
                  <a:srgbClr val="FFFF00"/>
                </a:highlight>
                <a:latin typeface="여기어때 잘난체 OTF" panose="020B0600000101010101" pitchFamily="34" charset="-127"/>
                <a:cs typeface="Gmarket Sans Bold" pitchFamily="34" charset="0"/>
              </a:rPr>
              <a:t>구수</a:t>
            </a:r>
            <a:endParaRPr lang="en-US" dirty="0">
              <a:highlight>
                <a:srgbClr val="FFFF00"/>
              </a:highlight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-520431" y="1237454"/>
            <a:ext cx="19034717" cy="35714"/>
            <a:chOff x="-520431" y="1237454"/>
            <a:chExt cx="19034717" cy="35714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20431" y="1237454"/>
              <a:ext cx="19034717" cy="3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868106" y="4735368"/>
            <a:ext cx="10591071" cy="815573"/>
            <a:chOff x="12868106" y="4735368"/>
            <a:chExt cx="10591071" cy="81557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12868106" y="4735368"/>
              <a:ext cx="10591071" cy="815573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5452795" y="8547575"/>
            <a:ext cx="7380124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dirty="0">
                <a:solidFill>
                  <a:srgbClr val="1A1A1A"/>
                </a:solidFill>
                <a:latin typeface="여기어때 잘난체 OTF" panose="020B0600000101010101" pitchFamily="34" charset="-127"/>
                <a:cs typeface="Gmarket Sans Light" pitchFamily="34" charset="0"/>
              </a:rPr>
              <a:t>1인 가구부터 7인 가구 이상까지 나눴을 때,</a:t>
            </a:r>
          </a:p>
          <a:p>
            <a:pPr algn="ctr"/>
            <a:r>
              <a:rPr lang="en-US" sz="2000" dirty="0">
                <a:solidFill>
                  <a:srgbClr val="1A1A1A"/>
                </a:solidFill>
                <a:latin typeface="여기어때 잘난체 OTF" panose="020B0600000101010101" pitchFamily="34" charset="-127"/>
                <a:cs typeface="Gmarket Sans Light" pitchFamily="34" charset="0"/>
              </a:rPr>
              <a:t>1인 가구는 36.8%로 가장 높게 차지</a:t>
            </a:r>
            <a:endParaRPr lang="en-US" dirty="0"/>
          </a:p>
        </p:txBody>
      </p:sp>
      <p:sp>
        <p:nvSpPr>
          <p:cNvPr id="11" name="Object 11"/>
          <p:cNvSpPr txBox="1"/>
          <p:nvPr/>
        </p:nvSpPr>
        <p:spPr>
          <a:xfrm>
            <a:off x="6116697" y="8031737"/>
            <a:ext cx="5645987" cy="4770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500" dirty="0">
                <a:solidFill>
                  <a:srgbClr val="2E67C6"/>
                </a:solidFill>
                <a:latin typeface="여기어때 잘난체 OTF" panose="020B0600000101010101" pitchFamily="34" charset="-127"/>
                <a:cs typeface="Gmarket Sans Bold" pitchFamily="34" charset="0"/>
              </a:rPr>
              <a:t>02. 1인 가구의 비중</a:t>
            </a:r>
            <a:endParaRPr lang="en-US" dirty="0"/>
          </a:p>
        </p:txBody>
      </p:sp>
      <p:sp>
        <p:nvSpPr>
          <p:cNvPr id="12" name="Object 12"/>
          <p:cNvSpPr txBox="1"/>
          <p:nvPr/>
        </p:nvSpPr>
        <p:spPr>
          <a:xfrm>
            <a:off x="11645513" y="8580908"/>
            <a:ext cx="5352635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dirty="0">
                <a:solidFill>
                  <a:srgbClr val="1A1A1A"/>
                </a:solidFill>
                <a:latin typeface="여기어때 잘난체 OTF" panose="020B0600000101010101" pitchFamily="34" charset="-127"/>
                <a:cs typeface="Gmarket Sans Light" pitchFamily="34" charset="0"/>
              </a:rPr>
              <a:t>2015년부터 꾸준히 증가추세</a:t>
            </a:r>
            <a:endParaRPr lang="en-US" dirty="0"/>
          </a:p>
        </p:txBody>
      </p:sp>
      <p:sp>
        <p:nvSpPr>
          <p:cNvPr id="13" name="Object 13"/>
          <p:cNvSpPr txBox="1"/>
          <p:nvPr/>
        </p:nvSpPr>
        <p:spPr>
          <a:xfrm>
            <a:off x="11498812" y="8031737"/>
            <a:ext cx="5645987" cy="4770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500" dirty="0">
                <a:solidFill>
                  <a:srgbClr val="2E67C6"/>
                </a:solidFill>
                <a:latin typeface="여기어때 잘난체 OTF" panose="020B0600000101010101" pitchFamily="34" charset="-127"/>
                <a:cs typeface="Gmarket Sans Bold" pitchFamily="34" charset="0"/>
              </a:rPr>
              <a:t>03. 1인 가구의 증가</a:t>
            </a:r>
            <a:endParaRPr lang="en-US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4994355" y="386555"/>
            <a:ext cx="1740541" cy="14286"/>
            <a:chOff x="4994355" y="386555"/>
            <a:chExt cx="1740541" cy="1428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4994355" y="386555"/>
              <a:ext cx="1740541" cy="14286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6080950" y="224477"/>
            <a:ext cx="15184275" cy="9848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800" kern="0" spc="-200" dirty="0">
                <a:solidFill>
                  <a:srgbClr val="000000"/>
                </a:solidFill>
                <a:latin typeface="여기어때 잘난체 OTF" panose="020B0600000101010101" pitchFamily="34" charset="-127"/>
                <a:cs typeface="Gmarket Sans Bold" pitchFamily="34" charset="0"/>
              </a:rPr>
              <a:t>1인 가구 실태</a:t>
            </a:r>
            <a:endParaRPr lang="en-US" dirty="0"/>
          </a:p>
        </p:txBody>
      </p:sp>
      <p:sp>
        <p:nvSpPr>
          <p:cNvPr id="41" name="Object 41"/>
          <p:cNvSpPr txBox="1"/>
          <p:nvPr/>
        </p:nvSpPr>
        <p:spPr>
          <a:xfrm>
            <a:off x="9576956" y="748122"/>
            <a:ext cx="7840851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800" kern="0" spc="100" dirty="0">
                <a:solidFill>
                  <a:srgbClr val="2E67C6"/>
                </a:solidFill>
                <a:latin typeface="여기어때 잘난체 OTF" panose="020B0600000101010101" pitchFamily="34" charset="-127"/>
                <a:cs typeface="Gmarket Sans Bold" pitchFamily="34" charset="0"/>
              </a:rPr>
              <a:t>서울시 1인가구 취약점 분석 및 지원체계  모색</a:t>
            </a:r>
            <a:endParaRPr lang="en-US" dirty="0"/>
          </a:p>
        </p:txBody>
      </p:sp>
      <p:sp>
        <p:nvSpPr>
          <p:cNvPr id="42" name="Object 42"/>
          <p:cNvSpPr txBox="1"/>
          <p:nvPr/>
        </p:nvSpPr>
        <p:spPr>
          <a:xfrm>
            <a:off x="811293" y="393698"/>
            <a:ext cx="2449206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dirty="0">
                <a:solidFill>
                  <a:srgbClr val="2E67C6"/>
                </a:solidFill>
                <a:latin typeface="여기어때 잘난체 OTF" panose="020B0600000101010101" pitchFamily="34" charset="-127"/>
                <a:cs typeface="Gmarket Sans Bold" pitchFamily="34" charset="0"/>
              </a:rPr>
              <a:t>#3</a:t>
            </a:r>
            <a:endParaRPr lang="en-US" dirty="0"/>
          </a:p>
        </p:txBody>
      </p:sp>
      <p:sp>
        <p:nvSpPr>
          <p:cNvPr id="43" name="Object 43"/>
          <p:cNvSpPr txBox="1"/>
          <p:nvPr/>
        </p:nvSpPr>
        <p:spPr>
          <a:xfrm>
            <a:off x="1627695" y="393698"/>
            <a:ext cx="5757813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5000" kern="0" spc="-100" dirty="0">
                <a:solidFill>
                  <a:srgbClr val="1A1A1A"/>
                </a:solidFill>
                <a:latin typeface="여기어때 잘난체 OTF" panose="020B0600000101010101" pitchFamily="34" charset="-127"/>
                <a:cs typeface="Gmarket Sans Bold" pitchFamily="34" charset="0"/>
              </a:rPr>
              <a:t>주제</a:t>
            </a:r>
            <a:r>
              <a:rPr lang="en-US" sz="5000" kern="0" spc="-100" dirty="0">
                <a:solidFill>
                  <a:srgbClr val="1A1A1A"/>
                </a:solidFill>
                <a:latin typeface="여기어때 잘난체 OTF" panose="020B0600000101010101" pitchFamily="34" charset="-127"/>
                <a:cs typeface="Gmarket Sans Bold" pitchFamily="34" charset="0"/>
              </a:rPr>
              <a:t> 탐색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439D5A-BCD4-3D50-B813-20D8B1EBE35A}"/>
              </a:ext>
            </a:extLst>
          </p:cNvPr>
          <p:cNvSpPr txBox="1"/>
          <p:nvPr/>
        </p:nvSpPr>
        <p:spPr>
          <a:xfrm>
            <a:off x="725545" y="3504516"/>
            <a:ext cx="81557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dirty="0"/>
              <a:t>5060</a:t>
            </a:r>
            <a:endParaRPr lang="ko-KR" altLang="en-US" sz="7200" dirty="0"/>
          </a:p>
        </p:txBody>
      </p:sp>
    </p:spTree>
    <p:extLst>
      <p:ext uri="{BB962C8B-B14F-4D97-AF65-F5344CB8AC3E}">
        <p14:creationId xmlns:p14="http://schemas.microsoft.com/office/powerpoint/2010/main" val="40118197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048029F-960D-8D33-8F53-32DA1F900C5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81200" y="1492740"/>
            <a:ext cx="13792200" cy="6354061"/>
          </a:xfrm>
          <a:prstGeom prst="rect">
            <a:avLst/>
          </a:prstGeom>
        </p:spPr>
      </p:pic>
      <p:sp>
        <p:nvSpPr>
          <p:cNvPr id="2" name="Object 2"/>
          <p:cNvSpPr txBox="1"/>
          <p:nvPr/>
        </p:nvSpPr>
        <p:spPr>
          <a:xfrm>
            <a:off x="872218" y="8580908"/>
            <a:ext cx="5352635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dirty="0"/>
              <a:t>연령별로 각각 다른 지역에 </a:t>
            </a:r>
            <a:endParaRPr lang="en-US" altLang="ko-KR" dirty="0"/>
          </a:p>
          <a:p>
            <a:pPr algn="ctr"/>
            <a:r>
              <a:rPr lang="ko-KR" altLang="en-US" dirty="0"/>
              <a:t>밀집해서 거주</a:t>
            </a:r>
            <a:endParaRPr lang="en-US" altLang="ko-KR" dirty="0"/>
          </a:p>
        </p:txBody>
      </p:sp>
      <p:sp>
        <p:nvSpPr>
          <p:cNvPr id="3" name="Object 3"/>
          <p:cNvSpPr txBox="1"/>
          <p:nvPr/>
        </p:nvSpPr>
        <p:spPr>
          <a:xfrm>
            <a:off x="725545" y="8031737"/>
            <a:ext cx="5645987" cy="4770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500" dirty="0">
                <a:highlight>
                  <a:srgbClr val="FFFF00"/>
                </a:highlight>
                <a:latin typeface="여기어때 잘난체 OTF" panose="020B0600000101010101" pitchFamily="34" charset="-127"/>
                <a:cs typeface="Gmarket Sans Bold" pitchFamily="34" charset="0"/>
              </a:rPr>
              <a:t>01. </a:t>
            </a:r>
            <a:r>
              <a:rPr lang="en-US" sz="2500" dirty="0" err="1">
                <a:highlight>
                  <a:srgbClr val="FFFF00"/>
                </a:highlight>
                <a:latin typeface="여기어때 잘난체 OTF" panose="020B0600000101010101" pitchFamily="34" charset="-127"/>
                <a:cs typeface="Gmarket Sans Bold" pitchFamily="34" charset="0"/>
              </a:rPr>
              <a:t>연령별</a:t>
            </a:r>
            <a:r>
              <a:rPr lang="en-US" sz="2500" dirty="0">
                <a:highlight>
                  <a:srgbClr val="FFFF00"/>
                </a:highlight>
                <a:latin typeface="여기어때 잘난체 OTF" panose="020B0600000101010101" pitchFamily="34" charset="-127"/>
                <a:cs typeface="Gmarket Sans Bold" pitchFamily="34" charset="0"/>
              </a:rPr>
              <a:t> 1인 </a:t>
            </a:r>
            <a:r>
              <a:rPr lang="ko-KR" altLang="en-US" sz="2500" dirty="0">
                <a:highlight>
                  <a:srgbClr val="FFFF00"/>
                </a:highlight>
                <a:latin typeface="여기어때 잘난체 OTF" panose="020B0600000101010101" pitchFamily="34" charset="-127"/>
                <a:cs typeface="Gmarket Sans Bold" pitchFamily="34" charset="0"/>
              </a:rPr>
              <a:t>가</a:t>
            </a:r>
            <a:r>
              <a:rPr lang="en-US" sz="2500" dirty="0" err="1">
                <a:highlight>
                  <a:srgbClr val="FFFF00"/>
                </a:highlight>
                <a:latin typeface="여기어때 잘난체 OTF" panose="020B0600000101010101" pitchFamily="34" charset="-127"/>
                <a:cs typeface="Gmarket Sans Bold" pitchFamily="34" charset="0"/>
              </a:rPr>
              <a:t>구수</a:t>
            </a:r>
            <a:endParaRPr lang="en-US" dirty="0">
              <a:highlight>
                <a:srgbClr val="FFFF00"/>
              </a:highlight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-520431" y="1237454"/>
            <a:ext cx="19034717" cy="35714"/>
            <a:chOff x="-520431" y="1237454"/>
            <a:chExt cx="19034717" cy="35714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20431" y="1237454"/>
              <a:ext cx="19034717" cy="3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868106" y="4735368"/>
            <a:ext cx="10591071" cy="815573"/>
            <a:chOff x="12868106" y="4735368"/>
            <a:chExt cx="10591071" cy="81557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12868106" y="4735368"/>
              <a:ext cx="10591071" cy="815573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5452795" y="8547575"/>
            <a:ext cx="7380124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dirty="0">
                <a:solidFill>
                  <a:srgbClr val="1A1A1A"/>
                </a:solidFill>
                <a:latin typeface="여기어때 잘난체 OTF" panose="020B0600000101010101" pitchFamily="34" charset="-127"/>
                <a:cs typeface="Gmarket Sans Light" pitchFamily="34" charset="0"/>
              </a:rPr>
              <a:t>1인 가구부터 7인 가구 이상까지 나눴을 때,</a:t>
            </a:r>
          </a:p>
          <a:p>
            <a:pPr algn="ctr"/>
            <a:r>
              <a:rPr lang="en-US" sz="2000" dirty="0">
                <a:solidFill>
                  <a:srgbClr val="1A1A1A"/>
                </a:solidFill>
                <a:latin typeface="여기어때 잘난체 OTF" panose="020B0600000101010101" pitchFamily="34" charset="-127"/>
                <a:cs typeface="Gmarket Sans Light" pitchFamily="34" charset="0"/>
              </a:rPr>
              <a:t>1인 가구는 36.8%로 가장 높게 차지</a:t>
            </a:r>
            <a:endParaRPr lang="en-US" dirty="0"/>
          </a:p>
        </p:txBody>
      </p:sp>
      <p:sp>
        <p:nvSpPr>
          <p:cNvPr id="11" name="Object 11"/>
          <p:cNvSpPr txBox="1"/>
          <p:nvPr/>
        </p:nvSpPr>
        <p:spPr>
          <a:xfrm>
            <a:off x="6116697" y="8031737"/>
            <a:ext cx="5645987" cy="4770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500" dirty="0">
                <a:solidFill>
                  <a:srgbClr val="2E67C6"/>
                </a:solidFill>
                <a:latin typeface="여기어때 잘난체 OTF" panose="020B0600000101010101" pitchFamily="34" charset="-127"/>
                <a:cs typeface="Gmarket Sans Bold" pitchFamily="34" charset="0"/>
              </a:rPr>
              <a:t>02. 1인 가구의 비중</a:t>
            </a:r>
            <a:endParaRPr lang="en-US" dirty="0"/>
          </a:p>
        </p:txBody>
      </p:sp>
      <p:sp>
        <p:nvSpPr>
          <p:cNvPr id="12" name="Object 12"/>
          <p:cNvSpPr txBox="1"/>
          <p:nvPr/>
        </p:nvSpPr>
        <p:spPr>
          <a:xfrm>
            <a:off x="11645513" y="8580908"/>
            <a:ext cx="5352635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dirty="0">
                <a:solidFill>
                  <a:srgbClr val="1A1A1A"/>
                </a:solidFill>
                <a:latin typeface="여기어때 잘난체 OTF" panose="020B0600000101010101" pitchFamily="34" charset="-127"/>
                <a:cs typeface="Gmarket Sans Light" pitchFamily="34" charset="0"/>
              </a:rPr>
              <a:t>2015년부터 꾸준히 증가추세</a:t>
            </a:r>
            <a:endParaRPr lang="en-US" dirty="0"/>
          </a:p>
        </p:txBody>
      </p:sp>
      <p:sp>
        <p:nvSpPr>
          <p:cNvPr id="13" name="Object 13"/>
          <p:cNvSpPr txBox="1"/>
          <p:nvPr/>
        </p:nvSpPr>
        <p:spPr>
          <a:xfrm>
            <a:off x="11498812" y="8031737"/>
            <a:ext cx="5645987" cy="4770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500" dirty="0">
                <a:solidFill>
                  <a:srgbClr val="2E67C6"/>
                </a:solidFill>
                <a:latin typeface="여기어때 잘난체 OTF" panose="020B0600000101010101" pitchFamily="34" charset="-127"/>
                <a:cs typeface="Gmarket Sans Bold" pitchFamily="34" charset="0"/>
              </a:rPr>
              <a:t>03. 1인 가구의 증가</a:t>
            </a:r>
            <a:endParaRPr lang="en-US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4994355" y="386555"/>
            <a:ext cx="1740541" cy="14286"/>
            <a:chOff x="4994355" y="386555"/>
            <a:chExt cx="1740541" cy="1428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4994355" y="386555"/>
              <a:ext cx="1740541" cy="14286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6080950" y="224477"/>
            <a:ext cx="15184275" cy="9848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800" kern="0" spc="-200" dirty="0">
                <a:solidFill>
                  <a:srgbClr val="000000"/>
                </a:solidFill>
                <a:latin typeface="여기어때 잘난체 OTF" panose="020B0600000101010101" pitchFamily="34" charset="-127"/>
                <a:cs typeface="Gmarket Sans Bold" pitchFamily="34" charset="0"/>
              </a:rPr>
              <a:t>1인 가구 실태</a:t>
            </a:r>
            <a:endParaRPr lang="en-US" dirty="0"/>
          </a:p>
        </p:txBody>
      </p:sp>
      <p:sp>
        <p:nvSpPr>
          <p:cNvPr id="41" name="Object 41"/>
          <p:cNvSpPr txBox="1"/>
          <p:nvPr/>
        </p:nvSpPr>
        <p:spPr>
          <a:xfrm>
            <a:off x="9576956" y="748122"/>
            <a:ext cx="7840851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800" kern="0" spc="100" dirty="0">
                <a:solidFill>
                  <a:srgbClr val="2E67C6"/>
                </a:solidFill>
                <a:latin typeface="여기어때 잘난체 OTF" panose="020B0600000101010101" pitchFamily="34" charset="-127"/>
                <a:cs typeface="Gmarket Sans Bold" pitchFamily="34" charset="0"/>
              </a:rPr>
              <a:t>서울시 1인가구 취약점 분석 및 지원체계  모색</a:t>
            </a:r>
            <a:endParaRPr lang="en-US" dirty="0"/>
          </a:p>
        </p:txBody>
      </p:sp>
      <p:sp>
        <p:nvSpPr>
          <p:cNvPr id="42" name="Object 42"/>
          <p:cNvSpPr txBox="1"/>
          <p:nvPr/>
        </p:nvSpPr>
        <p:spPr>
          <a:xfrm>
            <a:off x="811293" y="393698"/>
            <a:ext cx="2449206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dirty="0">
                <a:solidFill>
                  <a:srgbClr val="2E67C6"/>
                </a:solidFill>
                <a:latin typeface="여기어때 잘난체 OTF" panose="020B0600000101010101" pitchFamily="34" charset="-127"/>
                <a:cs typeface="Gmarket Sans Bold" pitchFamily="34" charset="0"/>
              </a:rPr>
              <a:t>#3</a:t>
            </a:r>
            <a:endParaRPr lang="en-US" dirty="0"/>
          </a:p>
        </p:txBody>
      </p:sp>
      <p:sp>
        <p:nvSpPr>
          <p:cNvPr id="43" name="Object 43"/>
          <p:cNvSpPr txBox="1"/>
          <p:nvPr/>
        </p:nvSpPr>
        <p:spPr>
          <a:xfrm>
            <a:off x="1627695" y="393698"/>
            <a:ext cx="5757813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5000" kern="0" spc="-100" dirty="0">
                <a:solidFill>
                  <a:srgbClr val="1A1A1A"/>
                </a:solidFill>
                <a:latin typeface="여기어때 잘난체 OTF" panose="020B0600000101010101" pitchFamily="34" charset="-127"/>
                <a:cs typeface="Gmarket Sans Bold" pitchFamily="34" charset="0"/>
              </a:rPr>
              <a:t>주제</a:t>
            </a:r>
            <a:r>
              <a:rPr lang="en-US" sz="5000" kern="0" spc="-100" dirty="0">
                <a:solidFill>
                  <a:srgbClr val="1A1A1A"/>
                </a:solidFill>
                <a:latin typeface="여기어때 잘난체 OTF" panose="020B0600000101010101" pitchFamily="34" charset="-127"/>
                <a:cs typeface="Gmarket Sans Bold" pitchFamily="34" charset="0"/>
              </a:rPr>
              <a:t> 탐색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439D5A-BCD4-3D50-B813-20D8B1EBE35A}"/>
              </a:ext>
            </a:extLst>
          </p:cNvPr>
          <p:cNvSpPr txBox="1"/>
          <p:nvPr/>
        </p:nvSpPr>
        <p:spPr>
          <a:xfrm>
            <a:off x="725545" y="3507422"/>
            <a:ext cx="81557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dirty="0"/>
              <a:t>70</a:t>
            </a:r>
            <a:endParaRPr lang="ko-KR" altLang="en-US" sz="7200" dirty="0"/>
          </a:p>
        </p:txBody>
      </p:sp>
    </p:spTree>
    <p:extLst>
      <p:ext uri="{BB962C8B-B14F-4D97-AF65-F5344CB8AC3E}">
        <p14:creationId xmlns:p14="http://schemas.microsoft.com/office/powerpoint/2010/main" val="17884902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1">
      <a:majorFont>
        <a:latin typeface="여기어때 잘난체 OTF"/>
        <a:ea typeface="여기어때 잘난체 OTF"/>
        <a:cs typeface=""/>
      </a:majorFont>
      <a:minorFont>
        <a:latin typeface="여기어때 잘난체 OTF"/>
        <a:ea typeface="여기어때 잘난체 OTF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637</TotalTime>
  <Words>1224</Words>
  <Application>Microsoft Office PowerPoint</Application>
  <PresentationFormat>사용자 지정</PresentationFormat>
  <Paragraphs>345</Paragraphs>
  <Slides>25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29" baseType="lpstr">
      <vt:lpstr>여기어때 잘난체 OTF</vt:lpstr>
      <vt:lpstr>Arial</vt:lpstr>
      <vt:lpstr>Bebas Neue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rudals6151@naver.com</cp:lastModifiedBy>
  <cp:revision>9</cp:revision>
  <dcterms:created xsi:type="dcterms:W3CDTF">2023-03-30T08:50:11Z</dcterms:created>
  <dcterms:modified xsi:type="dcterms:W3CDTF">2023-04-01T15:29:27Z</dcterms:modified>
</cp:coreProperties>
</file>